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3"/>
  </p:notesMasterIdLst>
  <p:sldIdLst>
    <p:sldId id="256" r:id="rId2"/>
    <p:sldId id="257" r:id="rId3"/>
    <p:sldId id="595" r:id="rId4"/>
    <p:sldId id="586" r:id="rId5"/>
    <p:sldId id="590" r:id="rId6"/>
    <p:sldId id="773" r:id="rId7"/>
    <p:sldId id="774" r:id="rId8"/>
    <p:sldId id="775" r:id="rId9"/>
    <p:sldId id="878" r:id="rId10"/>
    <p:sldId id="879" r:id="rId11"/>
    <p:sldId id="291" r:id="rId12"/>
    <p:sldId id="606" r:id="rId13"/>
    <p:sldId id="770" r:id="rId14"/>
    <p:sldId id="771" r:id="rId15"/>
    <p:sldId id="772" r:id="rId16"/>
    <p:sldId id="792" r:id="rId17"/>
    <p:sldId id="776" r:id="rId18"/>
    <p:sldId id="777" r:id="rId19"/>
    <p:sldId id="778" r:id="rId20"/>
    <p:sldId id="779" r:id="rId21"/>
    <p:sldId id="890" r:id="rId22"/>
    <p:sldId id="891" r:id="rId23"/>
    <p:sldId id="640" r:id="rId24"/>
    <p:sldId id="793" r:id="rId25"/>
    <p:sldId id="794" r:id="rId26"/>
    <p:sldId id="795" r:id="rId27"/>
    <p:sldId id="796" r:id="rId28"/>
    <p:sldId id="667" r:id="rId29"/>
    <p:sldId id="668" r:id="rId30"/>
    <p:sldId id="797" r:id="rId31"/>
    <p:sldId id="798" r:id="rId32"/>
    <p:sldId id="799" r:id="rId33"/>
    <p:sldId id="756" r:id="rId34"/>
    <p:sldId id="800" r:id="rId35"/>
    <p:sldId id="801" r:id="rId36"/>
    <p:sldId id="802" r:id="rId37"/>
    <p:sldId id="803" r:id="rId38"/>
    <p:sldId id="876" r:id="rId39"/>
    <p:sldId id="877" r:id="rId40"/>
    <p:sldId id="880" r:id="rId41"/>
    <p:sldId id="888" r:id="rId42"/>
    <p:sldId id="889" r:id="rId43"/>
    <p:sldId id="394" r:id="rId44"/>
    <p:sldId id="710" r:id="rId45"/>
    <p:sldId id="804" r:id="rId46"/>
    <p:sldId id="805" r:id="rId47"/>
    <p:sldId id="806" r:id="rId48"/>
    <p:sldId id="807" r:id="rId49"/>
    <p:sldId id="808" r:id="rId50"/>
    <p:sldId id="809" r:id="rId51"/>
    <p:sldId id="810" r:id="rId52"/>
    <p:sldId id="811" r:id="rId53"/>
    <p:sldId id="812" r:id="rId54"/>
    <p:sldId id="813" r:id="rId55"/>
    <p:sldId id="814" r:id="rId56"/>
    <p:sldId id="815" r:id="rId57"/>
    <p:sldId id="816" r:id="rId58"/>
    <p:sldId id="817" r:id="rId59"/>
    <p:sldId id="818" r:id="rId60"/>
    <p:sldId id="819" r:id="rId61"/>
    <p:sldId id="820" r:id="rId62"/>
    <p:sldId id="821" r:id="rId63"/>
    <p:sldId id="822" r:id="rId64"/>
    <p:sldId id="823" r:id="rId65"/>
    <p:sldId id="824" r:id="rId66"/>
    <p:sldId id="825" r:id="rId67"/>
    <p:sldId id="826" r:id="rId68"/>
    <p:sldId id="827" r:id="rId69"/>
    <p:sldId id="886" r:id="rId70"/>
    <p:sldId id="887" r:id="rId71"/>
    <p:sldId id="828" r:id="rId72"/>
    <p:sldId id="829" r:id="rId73"/>
    <p:sldId id="830" r:id="rId74"/>
    <p:sldId id="831" r:id="rId75"/>
    <p:sldId id="832" r:id="rId76"/>
    <p:sldId id="833" r:id="rId77"/>
    <p:sldId id="834" r:id="rId78"/>
    <p:sldId id="835" r:id="rId79"/>
    <p:sldId id="836" r:id="rId80"/>
    <p:sldId id="837" r:id="rId81"/>
    <p:sldId id="838" r:id="rId82"/>
    <p:sldId id="839" r:id="rId83"/>
    <p:sldId id="840" r:id="rId84"/>
    <p:sldId id="841" r:id="rId85"/>
    <p:sldId id="843" r:id="rId86"/>
    <p:sldId id="844" r:id="rId87"/>
    <p:sldId id="884" r:id="rId88"/>
    <p:sldId id="885" r:id="rId89"/>
    <p:sldId id="842" r:id="rId90"/>
    <p:sldId id="845" r:id="rId91"/>
    <p:sldId id="847" r:id="rId92"/>
    <p:sldId id="849" r:id="rId93"/>
    <p:sldId id="850" r:id="rId94"/>
    <p:sldId id="851" r:id="rId95"/>
    <p:sldId id="852" r:id="rId96"/>
    <p:sldId id="853" r:id="rId97"/>
    <p:sldId id="854" r:id="rId98"/>
    <p:sldId id="855" r:id="rId99"/>
    <p:sldId id="856" r:id="rId100"/>
    <p:sldId id="857" r:id="rId101"/>
    <p:sldId id="858" r:id="rId102"/>
    <p:sldId id="859" r:id="rId103"/>
    <p:sldId id="860" r:id="rId104"/>
    <p:sldId id="861" r:id="rId105"/>
    <p:sldId id="862" r:id="rId106"/>
    <p:sldId id="863" r:id="rId107"/>
    <p:sldId id="864" r:id="rId108"/>
    <p:sldId id="865" r:id="rId109"/>
    <p:sldId id="881" r:id="rId110"/>
    <p:sldId id="883" r:id="rId111"/>
    <p:sldId id="866" r:id="rId112"/>
    <p:sldId id="867" r:id="rId113"/>
    <p:sldId id="868" r:id="rId114"/>
    <p:sldId id="869" r:id="rId115"/>
    <p:sldId id="870" r:id="rId116"/>
    <p:sldId id="871" r:id="rId117"/>
    <p:sldId id="872" r:id="rId118"/>
    <p:sldId id="874" r:id="rId119"/>
    <p:sldId id="875" r:id="rId120"/>
    <p:sldId id="258" r:id="rId121"/>
    <p:sldId id="259" r:id="rId122"/>
    <p:sldId id="260" r:id="rId123"/>
    <p:sldId id="261" r:id="rId124"/>
    <p:sldId id="262" r:id="rId125"/>
    <p:sldId id="263" r:id="rId126"/>
    <p:sldId id="264" r:id="rId127"/>
    <p:sldId id="265" r:id="rId128"/>
    <p:sldId id="266" r:id="rId129"/>
    <p:sldId id="267" r:id="rId130"/>
    <p:sldId id="873" r:id="rId131"/>
    <p:sldId id="269" r:id="rId1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4"/>
      <p:bold r:id="rId135"/>
      <p:italic r:id="rId136"/>
      <p:boldItalic r:id="rId137"/>
    </p:embeddedFont>
    <p:embeddedFont>
      <p:font typeface="Proxima Nova" panose="020B0604020202020204" charset="0"/>
      <p:regular r:id="rId138"/>
      <p:bold r:id="rId139"/>
      <p:italic r:id="rId140"/>
      <p:boldItalic r:id="rId141"/>
    </p:embeddedFont>
    <p:embeddedFont>
      <p:font typeface="Roboto" panose="02000000000000000000" pitchFamily="2" charset="0"/>
      <p:regular r:id="rId142"/>
      <p:bold r:id="rId143"/>
      <p:italic r:id="rId144"/>
      <p:boldItalic r:id="rId1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7.fntdata"/><Relationship Id="rId14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0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1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EED1BEE2-05E0-5743-0438-82764C6D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F9DAB0E8-52FE-3AC9-0FB2-7DCE149A9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499B4EE5-CD7C-3595-14F9-BBE92A1AA3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27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>
          <a:extLst>
            <a:ext uri="{FF2B5EF4-FFF2-40B4-BE49-F238E27FC236}">
              <a16:creationId xmlns:a16="http://schemas.microsoft.com/office/drawing/2014/main" id="{9D70C7F5-E1D3-8A3D-953E-EF2717B6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:notes">
            <a:extLst>
              <a:ext uri="{FF2B5EF4-FFF2-40B4-BE49-F238E27FC236}">
                <a16:creationId xmlns:a16="http://schemas.microsoft.com/office/drawing/2014/main" id="{42D8EE18-7022-0335-A1A6-F1C6062DA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:notes">
            <a:extLst>
              <a:ext uri="{FF2B5EF4-FFF2-40B4-BE49-F238E27FC236}">
                <a16:creationId xmlns:a16="http://schemas.microsoft.com/office/drawing/2014/main" id="{60781225-E114-20A4-96C4-802979305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054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>
          <a:extLst>
            <a:ext uri="{FF2B5EF4-FFF2-40B4-BE49-F238E27FC236}">
              <a16:creationId xmlns:a16="http://schemas.microsoft.com/office/drawing/2014/main" id="{44BA521B-F72E-8859-6FF9-7C83B696A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:notes">
            <a:extLst>
              <a:ext uri="{FF2B5EF4-FFF2-40B4-BE49-F238E27FC236}">
                <a16:creationId xmlns:a16="http://schemas.microsoft.com/office/drawing/2014/main" id="{4AC29F43-52AC-8094-22E3-B20B9C0306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:notes">
            <a:extLst>
              <a:ext uri="{FF2B5EF4-FFF2-40B4-BE49-F238E27FC236}">
                <a16:creationId xmlns:a16="http://schemas.microsoft.com/office/drawing/2014/main" id="{85577B49-9568-E05F-866F-F21A12D825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3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>
          <a:extLst>
            <a:ext uri="{FF2B5EF4-FFF2-40B4-BE49-F238E27FC236}">
              <a16:creationId xmlns:a16="http://schemas.microsoft.com/office/drawing/2014/main" id="{E210C93B-C44E-5DDF-99C6-84ECC2F9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:notes">
            <a:extLst>
              <a:ext uri="{FF2B5EF4-FFF2-40B4-BE49-F238E27FC236}">
                <a16:creationId xmlns:a16="http://schemas.microsoft.com/office/drawing/2014/main" id="{C26B8CB7-29CC-4BE9-C699-0E3BE5A2C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:notes">
            <a:extLst>
              <a:ext uri="{FF2B5EF4-FFF2-40B4-BE49-F238E27FC236}">
                <a16:creationId xmlns:a16="http://schemas.microsoft.com/office/drawing/2014/main" id="{B7F5A693-8B3D-1B48-2634-A79AA4A94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818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>
          <a:extLst>
            <a:ext uri="{FF2B5EF4-FFF2-40B4-BE49-F238E27FC236}">
              <a16:creationId xmlns:a16="http://schemas.microsoft.com/office/drawing/2014/main" id="{AC8CDF2D-39E1-307C-1CFB-9DC864045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:notes">
            <a:extLst>
              <a:ext uri="{FF2B5EF4-FFF2-40B4-BE49-F238E27FC236}">
                <a16:creationId xmlns:a16="http://schemas.microsoft.com/office/drawing/2014/main" id="{34BAF073-99CB-5F93-BE7A-BCA9BBD84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:notes">
            <a:extLst>
              <a:ext uri="{FF2B5EF4-FFF2-40B4-BE49-F238E27FC236}">
                <a16:creationId xmlns:a16="http://schemas.microsoft.com/office/drawing/2014/main" id="{F126746F-43D5-0EA5-333F-D2BBA7ACD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312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>
          <a:extLst>
            <a:ext uri="{FF2B5EF4-FFF2-40B4-BE49-F238E27FC236}">
              <a16:creationId xmlns:a16="http://schemas.microsoft.com/office/drawing/2014/main" id="{DF8D5931-B10D-F328-6404-AC723B718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:notes">
            <a:extLst>
              <a:ext uri="{FF2B5EF4-FFF2-40B4-BE49-F238E27FC236}">
                <a16:creationId xmlns:a16="http://schemas.microsoft.com/office/drawing/2014/main" id="{56DC402D-A77F-B433-F21B-B9392810FD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:notes">
            <a:extLst>
              <a:ext uri="{FF2B5EF4-FFF2-40B4-BE49-F238E27FC236}">
                <a16:creationId xmlns:a16="http://schemas.microsoft.com/office/drawing/2014/main" id="{6C3010EE-78FD-5C61-B7BA-6D30CF26F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236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F5461EB4-A46A-802B-CF91-415340CB8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D50E8B98-5B1A-8D69-D162-F6CA4FF3C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40242F2E-E555-740B-4636-5D07591B1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275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2681BD42-8CDA-7E3D-5C21-B8D83B1C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7BB8AAAE-6CCB-C15C-CD46-87649A572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624DC847-F9D6-377E-F4EE-7FE8DCCEE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172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A31E1AAF-5762-1CA4-812C-FEC7EB617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64DD82DD-BBFC-1A6D-CC55-959341C28B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79DA37D1-6D37-96F2-5BF3-2B0D9AE7E5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865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27DD5638-751C-266E-B289-15DE33A2E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B3A1FD0A-A5F4-352A-3D6E-0CDB82B083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F5CB1B69-67ED-5655-53D8-D12BF48567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76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0" name="Google Shape;6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C107F0B3-43B8-7158-0CEA-91D361BD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DDD1E2FB-8189-8F4E-7404-357E631BE2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58E26140-9335-5C8F-1C62-F45606C93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746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9636A9B4-1E92-BCC3-8974-EDBD813D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:notes">
            <a:extLst>
              <a:ext uri="{FF2B5EF4-FFF2-40B4-BE49-F238E27FC236}">
                <a16:creationId xmlns:a16="http://schemas.microsoft.com/office/drawing/2014/main" id="{9313AA9D-65E2-DA22-35C1-22798EB6EF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4:notes">
            <a:extLst>
              <a:ext uri="{FF2B5EF4-FFF2-40B4-BE49-F238E27FC236}">
                <a16:creationId xmlns:a16="http://schemas.microsoft.com/office/drawing/2014/main" id="{EC93A261-EFDF-6308-2BCA-DED0B81F9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22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7F51FB0D-E3AF-4705-E25B-FFAF34420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:notes">
            <a:extLst>
              <a:ext uri="{FF2B5EF4-FFF2-40B4-BE49-F238E27FC236}">
                <a16:creationId xmlns:a16="http://schemas.microsoft.com/office/drawing/2014/main" id="{4CE8BA6E-B7A4-5569-E949-FE8DD68BF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4:notes">
            <a:extLst>
              <a:ext uri="{FF2B5EF4-FFF2-40B4-BE49-F238E27FC236}">
                <a16:creationId xmlns:a16="http://schemas.microsoft.com/office/drawing/2014/main" id="{9200BE13-C77E-6864-350B-C9F49827D9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092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A775F6FE-98CA-8260-FA1E-2008F84E3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:notes">
            <a:extLst>
              <a:ext uri="{FF2B5EF4-FFF2-40B4-BE49-F238E27FC236}">
                <a16:creationId xmlns:a16="http://schemas.microsoft.com/office/drawing/2014/main" id="{B2B6D307-03CF-A05D-78CA-F5D144047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4:notes">
            <a:extLst>
              <a:ext uri="{FF2B5EF4-FFF2-40B4-BE49-F238E27FC236}">
                <a16:creationId xmlns:a16="http://schemas.microsoft.com/office/drawing/2014/main" id="{EABEC207-6ACB-C16E-62CE-C1DC8FFE5B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398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34B1F6C9-8587-071A-BA7B-A1435CC35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:notes">
            <a:extLst>
              <a:ext uri="{FF2B5EF4-FFF2-40B4-BE49-F238E27FC236}">
                <a16:creationId xmlns:a16="http://schemas.microsoft.com/office/drawing/2014/main" id="{5F52F938-B84F-A889-8913-329FA3CD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4:notes">
            <a:extLst>
              <a:ext uri="{FF2B5EF4-FFF2-40B4-BE49-F238E27FC236}">
                <a16:creationId xmlns:a16="http://schemas.microsoft.com/office/drawing/2014/main" id="{47FC364D-BBCB-C349-2869-E0906DE4F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334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6B397B6F-B49A-DFB3-045D-E7DB10FC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:notes">
            <a:extLst>
              <a:ext uri="{FF2B5EF4-FFF2-40B4-BE49-F238E27FC236}">
                <a16:creationId xmlns:a16="http://schemas.microsoft.com/office/drawing/2014/main" id="{6F11C88B-FD6B-823B-6774-11755C5110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4:notes">
            <a:extLst>
              <a:ext uri="{FF2B5EF4-FFF2-40B4-BE49-F238E27FC236}">
                <a16:creationId xmlns:a16="http://schemas.microsoft.com/office/drawing/2014/main" id="{1064BE4B-98FF-2AB0-DB4C-AD39DDD09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60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1E5F8892-B963-3B4D-AB8B-C76CF4C04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:notes">
            <a:extLst>
              <a:ext uri="{FF2B5EF4-FFF2-40B4-BE49-F238E27FC236}">
                <a16:creationId xmlns:a16="http://schemas.microsoft.com/office/drawing/2014/main" id="{C02A2481-2E4E-1041-6464-18B6AEF24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4:notes">
            <a:extLst>
              <a:ext uri="{FF2B5EF4-FFF2-40B4-BE49-F238E27FC236}">
                <a16:creationId xmlns:a16="http://schemas.microsoft.com/office/drawing/2014/main" id="{8A4F7524-857F-8495-4752-3076B64DC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308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93EF7F57-0967-067C-97D9-A75E5AB2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:notes">
            <a:extLst>
              <a:ext uri="{FF2B5EF4-FFF2-40B4-BE49-F238E27FC236}">
                <a16:creationId xmlns:a16="http://schemas.microsoft.com/office/drawing/2014/main" id="{D60B12AA-2FFE-7F2A-197E-82B1F8B40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4:notes">
            <a:extLst>
              <a:ext uri="{FF2B5EF4-FFF2-40B4-BE49-F238E27FC236}">
                <a16:creationId xmlns:a16="http://schemas.microsoft.com/office/drawing/2014/main" id="{3E342241-7A6E-A763-E122-3CAFF30F4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603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45613C79-4B2E-847A-CC9F-2FC7EBF6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4E93BAAD-EBF1-3BE8-C346-024834C58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DE1BFCA5-56BD-5286-7FF0-048A1CBFD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523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DFEE6F6B-F51A-6BDF-51AA-0EEE3CDB7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7E424B0F-E9A6-18C4-715F-A36D07F45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AA4BEBB2-3DA5-F678-8B10-5B812F4EC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077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041F8CE0-ACA4-3360-5510-740A798A4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>
            <a:extLst>
              <a:ext uri="{FF2B5EF4-FFF2-40B4-BE49-F238E27FC236}">
                <a16:creationId xmlns:a16="http://schemas.microsoft.com/office/drawing/2014/main" id="{F317E2BF-3D4E-4861-989B-0D2572299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Note to SMEs: Start the session with a recall of the concepts taught in core content would help build a connection between the two</a:t>
            </a:r>
            <a:endParaRPr sz="14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For example, if teaching a session on e-skills, asking the learners what they understood from the first module or the core concepts that were taught in module</a:t>
            </a:r>
            <a:endParaRPr sz="1600"/>
          </a:p>
        </p:txBody>
      </p:sp>
      <p:sp>
        <p:nvSpPr>
          <p:cNvPr id="630" name="Google Shape;630;p3:notes">
            <a:extLst>
              <a:ext uri="{FF2B5EF4-FFF2-40B4-BE49-F238E27FC236}">
                <a16:creationId xmlns:a16="http://schemas.microsoft.com/office/drawing/2014/main" id="{C4D716C8-EEA1-7DE9-E5F9-8ED05BB9F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949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DD5AFA40-695D-7B0D-AAB0-EAB3A5FD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B5575931-E09F-CDC2-DCDF-AA16A1AFA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1953FFBF-F1CD-D8B4-1ED4-D15E7ACBB6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690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1EC7CC13-FFFA-0478-5CFA-D591A0AA8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752B6CC4-3A74-64DC-6BD0-E82E096AF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8DF2B25B-9EC0-3C7B-C7DE-0606243A4A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808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6A1B316B-F199-E803-CFF2-F3C6F10E7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9F0D5067-5E98-8CD9-B0F1-1E0A80C65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441CC8F5-E59A-0743-8E73-93108D9406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202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>
          <a:extLst>
            <a:ext uri="{FF2B5EF4-FFF2-40B4-BE49-F238E27FC236}">
              <a16:creationId xmlns:a16="http://schemas.microsoft.com/office/drawing/2014/main" id="{B40C2040-3B3E-41B9-BAE8-AF93DB62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:notes">
            <a:extLst>
              <a:ext uri="{FF2B5EF4-FFF2-40B4-BE49-F238E27FC236}">
                <a16:creationId xmlns:a16="http://schemas.microsoft.com/office/drawing/2014/main" id="{8905E5B5-7980-24AB-611F-B680A0609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:notes">
            <a:extLst>
              <a:ext uri="{FF2B5EF4-FFF2-40B4-BE49-F238E27FC236}">
                <a16:creationId xmlns:a16="http://schemas.microsoft.com/office/drawing/2014/main" id="{A141C7FB-40D9-3293-305D-B1EDACE3C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76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5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25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25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25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25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25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25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5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25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25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25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25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6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26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26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26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26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26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26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26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26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26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26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2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28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28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28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28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89" name="Google Shape;48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9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29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29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29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6" name="Google Shape;49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05" name="Google Shape;50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0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30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30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30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30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30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3" name="Google Shape;533;p31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1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31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3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32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32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32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32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32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32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32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32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32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2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3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33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33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3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3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35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22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3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3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23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23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23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3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24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7uGWHvYYZNAGmpPKl6G8ewyAaqJRn7s4?authuser=0#scrollTo=JPX_tIiRTSQi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/>
          <p:nvPr/>
        </p:nvSpPr>
        <p:spPr>
          <a:xfrm>
            <a:off x="399914" y="2065926"/>
            <a:ext cx="8197077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4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LJMU MSc DS/ML C28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endParaRPr lang="en-IN" sz="44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4000"/>
            </a:pPr>
            <a:br>
              <a:rPr lang="en-US" sz="3200" b="1" dirty="0">
                <a:solidFill>
                  <a:schemeClr val="dk1"/>
                </a:solidFill>
                <a:latin typeface="Lato"/>
                <a:ea typeface="Lato"/>
                <a:cs typeface="Lato"/>
              </a:rPr>
            </a:br>
            <a:endParaRPr sz="3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6" name="Google Shape;61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7CEAC-FEB8-0982-527B-0AF3F2AAF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5C87-E875-E279-7A58-7E5BFDEA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95" y="348555"/>
            <a:ext cx="5990568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MCQ 1 (Answer)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88635-B2B7-A531-0533-5F1AA2BFE9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18534-E2A2-08C4-691C-88A9E8FBB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910962"/>
            <a:ext cx="7978095" cy="39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964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F774-35A3-7FC0-D4EE-4A131572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182983" cy="562407"/>
          </a:xfrm>
        </p:spPr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Question: "What about ethical considerations in computer vision research?"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AE980-3B65-041C-4154-214F42D00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89728-C624-C4CA-30C5-90A39C56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576"/>
          <a:stretch>
            <a:fillRect/>
          </a:stretch>
        </p:blipFill>
        <p:spPr>
          <a:xfrm>
            <a:off x="713836" y="1331352"/>
            <a:ext cx="6282957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40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43E8-23FF-A258-4D32-A0A6FC6B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Ethical Concerns in Computer Vision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1B075-CD94-2B00-4D5F-85C87B2D04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26EAF-46AE-EB05-7173-00214036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35" y="1260450"/>
            <a:ext cx="5944430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98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ACF7-ACDD-8964-C41F-62749378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Environmental Impact of Deep Learning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D5A7F-7F78-B2F0-BAB5-3D43F6D13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E88F7-0F7F-B4FD-3639-2FAC0A67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188"/>
          <a:stretch>
            <a:fillRect/>
          </a:stretch>
        </p:blipFill>
        <p:spPr>
          <a:xfrm>
            <a:off x="727521" y="1139562"/>
            <a:ext cx="5673279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285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70B-A4FB-5350-0721-688AB087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Ethics in Your 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84028-824E-5895-69CB-A426D1171A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E35BB-BE99-FC63-ED21-CB8F64A1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48" y="1249685"/>
            <a:ext cx="4963218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337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02D-08E4-B159-2FA2-0F6F1ED4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987041" cy="562407"/>
          </a:xfrm>
        </p:spPr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Question: "Any final tips for someone starting their thesis journey?"</a:t>
            </a:r>
            <a:b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AE7BF0-D829-3604-FFFD-717E28A197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27D84-2BBB-6324-8E33-43DFE6AE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91" y="1336660"/>
            <a:ext cx="6239746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457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01B3-31C9-1BB9-EC98-A1730897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Final Tips – Part 1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4A4C4-1B6A-B718-9367-BECEBB439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8C2B1-A2EA-0BEC-399C-22F4B5B4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54" y="1210910"/>
            <a:ext cx="531569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15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9F1F-D7C3-777D-E5C1-EC0FDD59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Final Tips – Part 2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64ECF-5F57-A3E6-49E4-BF2B45F3F6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CC07B-6898-93F8-4F6F-67211087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6" y="1212818"/>
            <a:ext cx="572532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86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9ECA-FC61-8888-8787-FCA16AE7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Final Tips – Part 3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30E02-50B0-D48B-4665-A01892FF9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E72A9-03FF-0839-CF25-0B96F92D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14" y="1190432"/>
            <a:ext cx="5220429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497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D9A0-8DCD-0572-B8A1-46F7D560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Summary And Key Takeaways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4D756-99E7-E893-4532-AF43B1CFD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F2DB4-CB9B-0DAD-E9D6-0C39668B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80"/>
          <a:stretch>
            <a:fillRect/>
          </a:stretch>
        </p:blipFill>
        <p:spPr>
          <a:xfrm>
            <a:off x="711881" y="1283737"/>
            <a:ext cx="5092926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60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1CD2-F3E6-ACDD-B2C3-F51AFB51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A4A09-5F67-0D99-682C-6BBFCFCEC6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587BE-6594-D513-67EF-3BD7620C8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106905"/>
            <a:ext cx="680179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6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4D4A1785-0D9B-4F52-37D7-BAE1B7E2B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>
            <a:extLst>
              <a:ext uri="{FF2B5EF4-FFF2-40B4-BE49-F238E27FC236}">
                <a16:creationId xmlns:a16="http://schemas.microsoft.com/office/drawing/2014/main" id="{2672E9C4-25CF-1B7D-B2BB-118EAE825E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378" y="184636"/>
            <a:ext cx="7031177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Recurrent Neural Networks – For Sequential Data</a:t>
            </a:r>
          </a:p>
        </p:txBody>
      </p:sp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1490C71F-5E92-89B0-7A80-F9B157DBCF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3DFBF-D6A0-E2D7-88D4-39ED6DAF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06" y="763873"/>
            <a:ext cx="6306430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64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6283-B589-FAB1-4B79-04D24330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D875-01B1-C65D-797B-6935251F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7 (Answer)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4EE5C-F1FF-309A-762F-B6D7434996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E0DE1-2C4D-1D5B-B9A0-29FE74AF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03" y="1178150"/>
            <a:ext cx="678274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53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F3AD-3FE8-D937-D525-11208C10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One: Deep Learning Fundamentals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6D57D-AFA1-C71D-D101-6D044E1EFF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2A694-ACA1-CCC7-BF0C-EBCE09FE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592"/>
          <a:stretch>
            <a:fillRect/>
          </a:stretch>
        </p:blipFill>
        <p:spPr>
          <a:xfrm>
            <a:off x="744543" y="1194607"/>
            <a:ext cx="5427657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758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80F1A-AB94-CC6D-5BF7-FBFDE5D9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Two: Computer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E6D9D-78A1-D8CE-BFBE-4B7BC805E9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E9042-9D34-D480-1856-550092EA9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61" y="1232002"/>
            <a:ext cx="5010849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88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534B-C59B-DA5E-9C3E-5B28E7D1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Three: Research Landscape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55AFDC-A3BA-B011-2029-D5589AF194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91935-D0FE-11CD-A9F8-28B91D89B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9" y="1270115"/>
            <a:ext cx="527758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02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4C2E-AED0-D146-9E82-6680B531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Four: Prerequisites and Resources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2DECA-72C6-9E6B-1ED1-1C081812FD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126E1-09FC-DD26-1430-5F00B47D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752"/>
          <a:stretch>
            <a:fillRect/>
          </a:stretch>
        </p:blipFill>
        <p:spPr>
          <a:xfrm>
            <a:off x="747258" y="1150965"/>
            <a:ext cx="5351463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850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0AFF-1F54-C28A-5342-9D2591538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Path Forward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99D0B-9247-11C2-81BA-F4E4F18978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F64DE-54E7-1031-6BE5-8D21CFBC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6" y="1276169"/>
            <a:ext cx="6087325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89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26AA-5AEE-95BE-B894-A0EE45E0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To Do Next – Action Plan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A74D3-ABB1-A8A7-11D9-D0F76110FE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D020E-A3FE-7EEE-41AC-4550D02F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26" y="1260450"/>
            <a:ext cx="5439534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50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14E5-E791-CC83-4178-63D56EE6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 Is a Journey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4CABC-6E91-7F91-B9C5-44CCCEB89D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8C19D-062B-FC8F-36F9-90F12B7A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31" y="1242142"/>
            <a:ext cx="4867954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933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008" y="685801"/>
            <a:ext cx="7813221" cy="3069771"/>
          </a:xfrm>
          <a:prstGeom prst="rect">
            <a:avLst/>
          </a:prstGeom>
          <a:solidFill>
            <a:srgbClr val="FF0000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 Learning &amp; Computer Vision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-155121" y="8458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Demo Links &amp; Resources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338818" y="3840481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 Hands-On Demonstrations with Kaggle, GitHub &amp; Hugging Face Links</a:t>
            </a:r>
            <a:endParaRPr lang="en-US" sz="2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5146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You'll Find Here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548640" y="1188720"/>
            <a:ext cx="320040" cy="320040"/>
          </a:xfrm>
          <a:prstGeom prst="ellipse">
            <a:avLst/>
          </a:prstGeom>
          <a:solidFill>
            <a:srgbClr val="1C7293"/>
          </a:solidFill>
          <a:ln/>
        </p:spPr>
      </p:sp>
      <p:sp>
        <p:nvSpPr>
          <p:cNvPr id="4" name="Text 2"/>
          <p:cNvSpPr/>
          <p:nvPr/>
        </p:nvSpPr>
        <p:spPr>
          <a:xfrm>
            <a:off x="548640" y="118872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05840" y="114300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MNIST Neural Network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05840" y="1371600"/>
            <a:ext cx="4572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Basic feedforward networks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548640" y="1645920"/>
            <a:ext cx="320040" cy="320040"/>
          </a:xfrm>
          <a:prstGeom prst="ellipse">
            <a:avLst/>
          </a:prstGeom>
          <a:solidFill>
            <a:srgbClr val="1C7293"/>
          </a:solidFill>
          <a:ln/>
        </p:spPr>
      </p:sp>
      <p:sp>
        <p:nvSpPr>
          <p:cNvPr id="8" name="Text 6"/>
          <p:cNvSpPr/>
          <p:nvPr/>
        </p:nvSpPr>
        <p:spPr>
          <a:xfrm>
            <a:off x="548640" y="164592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05840" y="160020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CNN for MNIST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05840" y="1828800"/>
            <a:ext cx="4572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Convolutional neural networks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548640" y="2103120"/>
            <a:ext cx="320040" cy="320040"/>
          </a:xfrm>
          <a:prstGeom prst="ellipse">
            <a:avLst/>
          </a:prstGeom>
          <a:solidFill>
            <a:srgbClr val="1C7293"/>
          </a:solidFill>
          <a:ln/>
        </p:spPr>
      </p:sp>
      <p:sp>
        <p:nvSpPr>
          <p:cNvPr id="12" name="Text 10"/>
          <p:cNvSpPr/>
          <p:nvPr/>
        </p:nvSpPr>
        <p:spPr>
          <a:xfrm>
            <a:off x="548640" y="210312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05840" y="205740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Transfer Learning with ResNet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05840" y="2286000"/>
            <a:ext cx="4572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Pre-trained models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548640" y="2560320"/>
            <a:ext cx="320040" cy="320040"/>
          </a:xfrm>
          <a:prstGeom prst="ellipse">
            <a:avLst/>
          </a:prstGeom>
          <a:solidFill>
            <a:srgbClr val="1C7293"/>
          </a:solidFill>
          <a:ln/>
        </p:spPr>
      </p:sp>
      <p:sp>
        <p:nvSpPr>
          <p:cNvPr id="16" name="Text 14"/>
          <p:cNvSpPr/>
          <p:nvPr/>
        </p:nvSpPr>
        <p:spPr>
          <a:xfrm>
            <a:off x="548640" y="256032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05840" y="251460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YOLOv8 Object Detection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05840" y="2743200"/>
            <a:ext cx="4572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object detection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548640" y="3017520"/>
            <a:ext cx="320040" cy="320040"/>
          </a:xfrm>
          <a:prstGeom prst="ellipse">
            <a:avLst/>
          </a:prstGeom>
          <a:solidFill>
            <a:srgbClr val="1C7293"/>
          </a:solidFill>
          <a:ln/>
        </p:spPr>
      </p:sp>
      <p:sp>
        <p:nvSpPr>
          <p:cNvPr id="20" name="Text 18"/>
          <p:cNvSpPr/>
          <p:nvPr/>
        </p:nvSpPr>
        <p:spPr>
          <a:xfrm>
            <a:off x="548640" y="301752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05840" y="297180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YOLO Training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05840" y="3200400"/>
            <a:ext cx="4572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 on custom datasets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548640" y="3474720"/>
            <a:ext cx="320040" cy="320040"/>
          </a:xfrm>
          <a:prstGeom prst="ellipse">
            <a:avLst/>
          </a:prstGeom>
          <a:solidFill>
            <a:srgbClr val="1C7293"/>
          </a:solidFill>
          <a:ln/>
        </p:spPr>
      </p:sp>
      <p:sp>
        <p:nvSpPr>
          <p:cNvPr id="24" name="Text 22"/>
          <p:cNvSpPr/>
          <p:nvPr/>
        </p:nvSpPr>
        <p:spPr>
          <a:xfrm>
            <a:off x="548640" y="347472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05840" y="342900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Image Classification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05840" y="3657600"/>
            <a:ext cx="4572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Fine-tune classifiers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548640" y="3931920"/>
            <a:ext cx="320040" cy="320040"/>
          </a:xfrm>
          <a:prstGeom prst="ellipse">
            <a:avLst/>
          </a:prstGeom>
          <a:solidFill>
            <a:srgbClr val="1C7293"/>
          </a:solidFill>
          <a:ln/>
        </p:spPr>
      </p:sp>
      <p:sp>
        <p:nvSpPr>
          <p:cNvPr id="28" name="Text 26"/>
          <p:cNvSpPr/>
          <p:nvPr/>
        </p:nvSpPr>
        <p:spPr>
          <a:xfrm>
            <a:off x="548640" y="393192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05840" y="388620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 Semantic Segmentation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05840" y="4114800"/>
            <a:ext cx="4572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Pixel-level classification</a:t>
            </a:r>
            <a:endParaRPr lang="en-US" sz="1300" dirty="0"/>
          </a:p>
        </p:txBody>
      </p:sp>
      <p:sp>
        <p:nvSpPr>
          <p:cNvPr id="31" name="Shape 29"/>
          <p:cNvSpPr/>
          <p:nvPr/>
        </p:nvSpPr>
        <p:spPr>
          <a:xfrm>
            <a:off x="548640" y="4389120"/>
            <a:ext cx="320040" cy="320040"/>
          </a:xfrm>
          <a:prstGeom prst="ellipse">
            <a:avLst/>
          </a:prstGeom>
          <a:solidFill>
            <a:srgbClr val="1C7293"/>
          </a:solidFill>
          <a:ln/>
        </p:spPr>
      </p:sp>
      <p:sp>
        <p:nvSpPr>
          <p:cNvPr id="32" name="Text 30"/>
          <p:cNvSpPr/>
          <p:nvPr/>
        </p:nvSpPr>
        <p:spPr>
          <a:xfrm>
            <a:off x="548640" y="438912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05840" y="434340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Super Resolution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05840" y="4572000"/>
            <a:ext cx="4572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enhancement</a:t>
            </a:r>
            <a:endParaRPr lang="en-US" sz="1300" dirty="0"/>
          </a:p>
        </p:txBody>
      </p:sp>
      <p:sp>
        <p:nvSpPr>
          <p:cNvPr id="35" name="Shape 33"/>
          <p:cNvSpPr/>
          <p:nvPr/>
        </p:nvSpPr>
        <p:spPr>
          <a:xfrm>
            <a:off x="4841421" y="1188720"/>
            <a:ext cx="3845379" cy="320040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36" name="Text 34"/>
          <p:cNvSpPr/>
          <p:nvPr/>
        </p:nvSpPr>
        <p:spPr>
          <a:xfrm>
            <a:off x="5021037" y="1534886"/>
            <a:ext cx="2377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Quick Start Tips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5021037" y="1828800"/>
            <a:ext cx="3482884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All Kaggle notebooks have free GPU access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Click 'Copy and Edit' to fork and run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Start with MNIST for beginners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Hugging Face models are ready to use</a:t>
            </a:r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7B1ECA-4044-3138-6C90-6D8FCDEDF453}"/>
              </a:ext>
            </a:extLst>
          </p:cNvPr>
          <p:cNvSpPr txBox="1"/>
          <p:nvPr/>
        </p:nvSpPr>
        <p:spPr>
          <a:xfrm>
            <a:off x="457200" y="914400"/>
            <a:ext cx="4299313" cy="4008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DEE77773-1843-1980-4887-33B2F34E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>
            <a:extLst>
              <a:ext uri="{FF2B5EF4-FFF2-40B4-BE49-F238E27FC236}">
                <a16:creationId xmlns:a16="http://schemas.microsoft.com/office/drawing/2014/main" id="{140A9EB9-CFA7-EFE3-21E2-718A5B27E3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965" y="209128"/>
            <a:ext cx="7031177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RNN Applications You Use Daily</a:t>
            </a:r>
            <a:endParaRPr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F71875C7-53AF-A18F-A8B9-62C4F04104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4C4EE-235A-99BF-6D6F-C10AEC26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71" y="863215"/>
            <a:ext cx="656364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379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845879" cy="731520"/>
          </a:xfrm>
          <a:prstGeom prst="rect">
            <a:avLst/>
          </a:prstGeom>
          <a:solidFill>
            <a:srgbClr val="FF000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Demonstration 1: MNIST Neural Network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4114800" cy="3474720"/>
          </a:xfrm>
          <a:prstGeom prst="rect">
            <a:avLst/>
          </a:prstGeom>
          <a:solidFill>
            <a:srgbClr val="FFFFFF"/>
          </a:solidFill>
          <a:ln w="12700">
            <a:solidFill>
              <a:srgbClr val="E8E8E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0080" y="109728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What You'll Learn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1463040"/>
            <a:ext cx="37490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Basic feedforward neural networks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Training loops and backpropagation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PyTorch fundamentals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Model evaluation metrics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40080" y="301752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Top Kaggle Notebooks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0080" y="3383280"/>
            <a:ext cx="37490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kaggle.com/code/cgurkan/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mnist-with-pytorch-cnn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kaggle.com/code/amsharma7/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mnist-pytorch-for-beginners-detailed-desc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754880" y="914400"/>
            <a:ext cx="3931920" cy="34747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10" name="Text 8"/>
          <p:cNvSpPr/>
          <p:nvPr/>
        </p:nvSpPr>
        <p:spPr>
          <a:xfrm>
            <a:off x="4937760" y="109728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Key Features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937760" y="155448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Well-documented code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937760" y="187452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Beginner-friendly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937760" y="219456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GPU enabled by default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937760" y="251460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Visualization included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937760" y="283464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~95%+ accuracy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937760" y="393192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Difficulty Level: ⭐ Beginner</a:t>
            </a:r>
            <a:endParaRPr lang="en-US" sz="1400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845879" cy="7315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Demonstration 2: CNN for MNIST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4114800" cy="3474720"/>
          </a:xfrm>
          <a:prstGeom prst="rect">
            <a:avLst/>
          </a:prstGeom>
          <a:solidFill>
            <a:srgbClr val="FFFFFF"/>
          </a:solidFill>
          <a:ln w="12700">
            <a:solidFill>
              <a:srgbClr val="E8E8E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0080" y="109728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What You'll Learn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1463040"/>
            <a:ext cx="37490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Convolutional neural networks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Conv layers, pooling, batch norm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Feature extraction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Advanced architectures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40080" y="301752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Top Kaggle Notebooks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0080" y="3383280"/>
            <a:ext cx="37490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kaggle.com/code/sdelecourt/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cnn-with-pytorch-for-mnist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kaggle.com/code/abhinand05/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mnist-introduction-to-computervision-with-pytorch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754880" y="914400"/>
            <a:ext cx="3931920" cy="34747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10" name="Text 8"/>
          <p:cNvSpPr/>
          <p:nvPr/>
        </p:nvSpPr>
        <p:spPr>
          <a:xfrm>
            <a:off x="4937760" y="109728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Key Features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937760" y="155448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CNN architecture explained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937760" y="187452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Better accuracy than NN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937760" y="219456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Visualization of filters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937760" y="251460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Data augmentation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937760" y="283464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~99%+ accuracy achievable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937760" y="393192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Difficulty Level: ⭐⭐ Intermediate</a:t>
            </a:r>
            <a:endParaRPr lang="en-US" sz="14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772400" cy="7315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Demonstration 3: Transfer Learning with ResNet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8229600" cy="1188720"/>
          </a:xfrm>
          <a:prstGeom prst="rect">
            <a:avLst/>
          </a:prstGeom>
          <a:solidFill>
            <a:srgbClr val="FFFFFF"/>
          </a:solidFill>
          <a:ln w="12700">
            <a:solidFill>
              <a:srgbClr val="E8E8E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0080" y="105156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What You'll Learn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1371600"/>
            <a:ext cx="3657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Using pre-trained models (ResNet18, ResNet50)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Fine-tuning strategies and layer freezing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Custom dataset preparation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754880" y="105156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Key Benefits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754880" y="1371600"/>
            <a:ext cx="3657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Train with less data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Faster convergence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State-of-the-art accuracy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40080" y="2286000"/>
            <a:ext cx="7863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Top Kaggle Notebooks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0080" y="2651760"/>
            <a:ext cx="7863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kaggle.com/code/samuelcortinhas/transfer-learning-with-pytorch-resnet50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640080" y="2971800"/>
            <a:ext cx="7863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kaggle.com/code/pmigdal/transfer-learning-with-resnet-50-in-pytorch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640080" y="3291840"/>
            <a:ext cx="7863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kaggle.com/code/manzoormahmood/transfer-learning-using-resnet50-and-pytorch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640080" y="3611880"/>
            <a:ext cx="7863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kaggle.com/code/kaustubhshirpurkar/transfer-learning-resnet18-pytorch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640080" y="4114800"/>
            <a:ext cx="7863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C729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Difficulty Level: ⭐⭐ Intermediate</a:t>
            </a:r>
            <a:endParaRPr lang="en-US" sz="140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894864" cy="7315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Demonstration 4: YOLOv8 Object Detection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4114800" cy="3474720"/>
          </a:xfrm>
          <a:prstGeom prst="rect">
            <a:avLst/>
          </a:prstGeom>
          <a:solidFill>
            <a:srgbClr val="FFFFFF"/>
          </a:solidFill>
          <a:ln w="12700">
            <a:solidFill>
              <a:srgbClr val="E8E8E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0080" y="109728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What You'll Learn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1463040"/>
            <a:ext cx="37490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Real-time object detection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YOLOv8 architecture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Inference on images/videos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Bounding box predictions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40080" y="292608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Resources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0080" y="3291840"/>
            <a:ext cx="37490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Kaggle Notebooks:</a:t>
            </a:r>
            <a:endParaRPr lang="en-US" sz="1200" dirty="0"/>
          </a:p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kaggle.com/code/melissamonfared/object-detection-yolov8</a:t>
            </a:r>
            <a:endParaRPr lang="en-US" sz="1200" dirty="0"/>
          </a:p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kaggle.com/code/bibo600/object-detection-using-yolov8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GitHub:</a:t>
            </a:r>
            <a:endParaRPr lang="en-US" sz="1200" dirty="0"/>
          </a:p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github.com/mohamedamine99/YOLOv8-custom-object-detection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754880" y="914400"/>
            <a:ext cx="3931920" cy="34747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10" name="Text 8"/>
          <p:cNvSpPr/>
          <p:nvPr/>
        </p:nvSpPr>
        <p:spPr>
          <a:xfrm>
            <a:off x="4937760" y="109728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Use Cases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937760" y="155448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Vehicle detection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937760" y="192024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People counting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937760" y="228600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Safety monitoring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937760" y="265176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Product detection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937760" y="3017520"/>
            <a:ext cx="3566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Wildlife tracking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937760" y="3657600"/>
            <a:ext cx="35661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⚡ Fast &amp; Accurate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937760" y="411480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Difficulty: ⭐⭐ Intermediate</a:t>
            </a:r>
            <a:endParaRPr lang="en-US" sz="1300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788729" cy="7315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Demonstration 5: Custom YOLO Training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822960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E8E8E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66602" y="1005840"/>
            <a:ext cx="7863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What You'll Learn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1417320"/>
            <a:ext cx="78638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Prepare custom datasets for YOLO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Annotation formats and tools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Training YOLOv8 from scratch or fine-tuning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Hyperparameter tuning and optimization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40080" y="2194560"/>
            <a:ext cx="7863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Top Kaggle Notebooks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0080" y="2560320"/>
            <a:ext cx="7863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kaggle.com/code/thesnak/06-train-yolov8-object-detection-on-custom-datase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640080" y="2880360"/>
            <a:ext cx="7863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kaggle.com/code/elahehgolrokh/training-object-detection-model-using-yolo8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57200" y="3200400"/>
            <a:ext cx="8229600" cy="11887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11" name="Text 9"/>
          <p:cNvSpPr/>
          <p:nvPr/>
        </p:nvSpPr>
        <p:spPr>
          <a:xfrm>
            <a:off x="640080" y="3360420"/>
            <a:ext cx="7863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 Tips for Success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0080" y="3726180"/>
            <a:ext cx="78638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Start with 100-500 annotated images per class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Use data augmentation to increase dataset size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Monitor mAP (mean Average Precision) during training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40080" y="4572000"/>
            <a:ext cx="7863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Difficulty Level: ⭐⭐⭐ Advanced</a:t>
            </a:r>
            <a:endParaRPr lang="en-US" sz="1400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805057" cy="7315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Demonstration 6: Custom Image Classification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5486400" cy="3474720"/>
          </a:xfrm>
          <a:prstGeom prst="rect">
            <a:avLst/>
          </a:prstGeom>
          <a:solidFill>
            <a:srgbClr val="FFFFFF"/>
          </a:solidFill>
          <a:ln w="12700">
            <a:solidFill>
              <a:srgbClr val="E8E8E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0080" y="10972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Build Your Own Classifier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1417320"/>
            <a:ext cx="512064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This demonstration shows you how to train image classifiers on your own datasets using transfer learning from Demonstration 3.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300" dirty="0"/>
          </a:p>
          <a:p>
            <a:pPr marL="0" indent="0">
              <a:buNone/>
            </a:pPr>
            <a:r>
              <a:rPr lang="en-US" sz="14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Steps: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Organize images into class folders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Load pre-trained ResNet/EfficientNet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Replace final layer for your classes</a:t>
            </a:r>
            <a:endParaRPr lang="en-US" sz="1300" dirty="0"/>
          </a:p>
          <a:p>
            <a:pPr marL="342900" indent="-342900">
              <a:buSzPct val="100000"/>
              <a:buChar char="•"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Fine-tune on your dataset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40080" y="3931920"/>
            <a:ext cx="51206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1C729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Use Transfer Learning notebooks from Demo 3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6126480" y="914400"/>
            <a:ext cx="2560320" cy="34747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9" name="Text 7"/>
          <p:cNvSpPr/>
          <p:nvPr/>
        </p:nvSpPr>
        <p:spPr>
          <a:xfrm>
            <a:off x="6309360" y="109728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Applications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09360" y="1554480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Medical imaging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309360" y="1920240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Product quality control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309360" y="2286000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Plant disease detection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6309360" y="2651760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Document classification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309360" y="3017520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Wildlife species ID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309360" y="411480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Difficulty: ⭐⭐ Intermediate</a:t>
            </a:r>
            <a:endParaRPr lang="en-US" sz="12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82880" y="160020"/>
            <a:ext cx="8229600" cy="4343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Demonstration 7: U-Net Semantic Segmentation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8229600" cy="914400"/>
          </a:xfrm>
          <a:prstGeom prst="rect">
            <a:avLst/>
          </a:prstGeom>
          <a:solidFill>
            <a:srgbClr val="FFFFFF"/>
          </a:solidFill>
          <a:ln w="12700">
            <a:solidFill>
              <a:srgbClr val="E8E8E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0080" y="1051560"/>
            <a:ext cx="7863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Pixel-Level Classification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1371600"/>
            <a:ext cx="7863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U-Net is the gold standard for semantic segmentation. Learn to classify every pixel in an image into categories like buildings, roads, vegetation, etc.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40080" y="201168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Top Resources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0080" y="2331720"/>
            <a:ext cx="365760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Kaggle Notebooks: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kaggle.com/code/gokifujiya/aerial-semantic-segmentation-u-net-pytorch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kaggle.com/code/balraj98/unet-for-building-segmentation-pytorch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kaggle.com/code/gokulkarthik/image-segmentation-with-unet-pytorch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 (Production-Ready):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github.com/milesial/Pytorch-UNet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Tutorial: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medium.com/@fernandopalominocobo/mastering-u-net-...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0" y="201168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Use Cases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572000" y="2331720"/>
            <a:ext cx="411480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Medical image segmentation (tumors, organs)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Satellite image analysis (buildings, roads)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Autonomous driving (lane detection, obstacles)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Agricultural monitoring (crop health)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4571999" y="3464923"/>
            <a:ext cx="4261757" cy="1188719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12" name="Text 10"/>
          <p:cNvSpPr/>
          <p:nvPr/>
        </p:nvSpPr>
        <p:spPr>
          <a:xfrm>
            <a:off x="4709160" y="3794760"/>
            <a:ext cx="3840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⭐ Recommended: Start with the GitHub repository by milesial - it's the most popular and well-maintained PyTorch U-Net implementation!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40080" y="4572000"/>
            <a:ext cx="7863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Difficulty Level: ⭐⭐⭐ Advanced</a:t>
            </a:r>
            <a:endParaRPr lang="en-US" sz="14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870371" cy="7315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Demonstration 8: Super Resolution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5029200" cy="3474720"/>
          </a:xfrm>
          <a:prstGeom prst="rect">
            <a:avLst/>
          </a:prstGeom>
          <a:solidFill>
            <a:srgbClr val="FFFFFF"/>
          </a:solidFill>
          <a:ln w="12700">
            <a:solidFill>
              <a:srgbClr val="E8E8E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40080" y="1097280"/>
            <a:ext cx="4663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Enhance Image Resolution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1417320"/>
            <a:ext cx="4663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deep learning to upscale images and recover fine details. Transform low-resolution images into high-quality outputs.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40080" y="1920240"/>
            <a:ext cx="4663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Resources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0080" y="2240280"/>
            <a:ext cx="466344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Kaggle (SRGAN):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kaggle.com/code/balraj98/single-image-super-resolution-gan-srgan-pytorch</a:t>
            </a:r>
            <a:endParaRPr lang="en-US" sz="1200" b="1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Hugging Face (Ready-to-Use):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huggingface.co/eugenesiow/rcan-bam</a:t>
            </a:r>
            <a:endParaRPr lang="en-US" sz="1200" b="1" dirty="0"/>
          </a:p>
          <a:p>
            <a:pPr marL="0" indent="0">
              <a:buNone/>
            </a:pPr>
            <a:r>
              <a:rPr lang="en-US" sz="1200" b="1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huggingface.co/eugenesiow/han</a:t>
            </a:r>
            <a:endParaRPr lang="en-US" sz="1200" b="1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GitHub: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</a:t>
            </a:r>
            <a:r>
              <a:rPr lang="en-US" sz="1200" b="1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github.com/sgrvinod/a-PyTorch-Tutorial-to-Super-Resolution</a:t>
            </a:r>
            <a:endParaRPr lang="en-US" sz="1200" b="1" dirty="0"/>
          </a:p>
          <a:p>
            <a:pPr marL="0" indent="0">
              <a:buNone/>
            </a:pPr>
            <a:r>
              <a:rPr lang="en-US" sz="1200" b="1" dirty="0">
                <a:solidFill>
                  <a:srgbClr val="0891B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github.com/eugenesiow/super-image</a:t>
            </a:r>
            <a:endParaRPr lang="en-US" sz="1200" b="1" dirty="0"/>
          </a:p>
        </p:txBody>
      </p:sp>
      <p:sp>
        <p:nvSpPr>
          <p:cNvPr id="9" name="Shape 7"/>
          <p:cNvSpPr/>
          <p:nvPr/>
        </p:nvSpPr>
        <p:spPr>
          <a:xfrm>
            <a:off x="5669280" y="914400"/>
            <a:ext cx="3017520" cy="347472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10" name="Text 8"/>
          <p:cNvSpPr/>
          <p:nvPr/>
        </p:nvSpPr>
        <p:spPr>
          <a:xfrm>
            <a:off x="5852160" y="109728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⚡ Quick Start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52160" y="1463040"/>
            <a:ext cx="2651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Hugging Face models are the easiest way to get started - just load and use!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852160" y="201168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Applications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852160" y="2377440"/>
            <a:ext cx="2651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Photo restoration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5852160" y="2697480"/>
            <a:ext cx="2651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Medical imaging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852160" y="3017520"/>
            <a:ext cx="2651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Satellite imagery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852160" y="3337560"/>
            <a:ext cx="2651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Video upscaling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852160" y="3657600"/>
            <a:ext cx="2651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Print enlargement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852160" y="411480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5F5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Difficulty: ⭐⭐ Intermediate</a:t>
            </a:r>
            <a:endParaRPr lang="en-US" sz="1200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</a:t>
            </a:r>
            <a:r>
              <a:rPr lang="en-US" sz="3600" b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Getting Started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457200" y="1188720"/>
            <a:ext cx="2743200" cy="2743200"/>
          </a:xfrm>
          <a:prstGeom prst="rect">
            <a:avLst/>
          </a:prstGeom>
          <a:solidFill>
            <a:srgbClr val="FFFFFF"/>
          </a:solidFill>
          <a:ln w="25400">
            <a:solidFill>
              <a:srgbClr val="1C729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94360" y="1371600"/>
            <a:ext cx="2468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Kaggle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4360" y="182880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Free GPU access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94360" y="214884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Pre-installed libraries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94360" y="246888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Click 'Copy &amp; Edit' to run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94360" y="278892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Community discussions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57200" y="3566160"/>
            <a:ext cx="2743200" cy="36576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10" name="Text 8"/>
          <p:cNvSpPr/>
          <p:nvPr/>
        </p:nvSpPr>
        <p:spPr>
          <a:xfrm>
            <a:off x="457200" y="35661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for beginners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3383280" y="1188720"/>
            <a:ext cx="2743200" cy="2743200"/>
          </a:xfrm>
          <a:prstGeom prst="rect">
            <a:avLst/>
          </a:prstGeom>
          <a:solidFill>
            <a:srgbClr val="FFFFFF"/>
          </a:solidFill>
          <a:ln w="25400">
            <a:solidFill>
              <a:srgbClr val="1C729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520440" y="1371600"/>
            <a:ext cx="2468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3520440" y="182880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Production-ready code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3520440" y="214884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Well-documented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3520440" y="246888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Active maintenance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3520440" y="278892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Clone and customize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3383280" y="3566160"/>
            <a:ext cx="2743200" cy="365760"/>
          </a:xfrm>
          <a:prstGeom prst="rect">
            <a:avLst/>
          </a:prstGeom>
          <a:solidFill>
            <a:srgbClr val="1C7293"/>
          </a:solidFill>
          <a:ln/>
        </p:spPr>
      </p:sp>
      <p:sp>
        <p:nvSpPr>
          <p:cNvPr id="18" name="Text 16"/>
          <p:cNvSpPr/>
          <p:nvPr/>
        </p:nvSpPr>
        <p:spPr>
          <a:xfrm>
            <a:off x="3383280" y="3566160"/>
            <a:ext cx="2743200" cy="365760"/>
          </a:xfrm>
          <a:prstGeom prst="rect">
            <a:avLst/>
          </a:prstGeom>
          <a:solidFill>
            <a:srgbClr val="FF0000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for projects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6309360" y="1188720"/>
            <a:ext cx="2743200" cy="2743200"/>
          </a:xfrm>
          <a:prstGeom prst="rect">
            <a:avLst/>
          </a:prstGeom>
          <a:solidFill>
            <a:srgbClr val="FFFFFF"/>
          </a:solidFill>
          <a:ln w="25400">
            <a:solidFill>
              <a:srgbClr val="1C7293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446520" y="1371600"/>
            <a:ext cx="2468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65A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🤗 Hugging Face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6446520" y="182880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Pre-trained models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6446520" y="214884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One-line loading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6446520" y="246888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State-of-the-art results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6446520" y="2788920"/>
            <a:ext cx="24688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No training needed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6309360" y="3566160"/>
            <a:ext cx="2743200" cy="365760"/>
          </a:xfrm>
          <a:prstGeom prst="rect">
            <a:avLst/>
          </a:prstGeom>
          <a:solidFill>
            <a:srgbClr val="1C7293"/>
          </a:solidFill>
          <a:ln/>
        </p:spPr>
      </p:sp>
      <p:sp>
        <p:nvSpPr>
          <p:cNvPr id="26" name="Text 24"/>
          <p:cNvSpPr/>
          <p:nvPr/>
        </p:nvSpPr>
        <p:spPr>
          <a:xfrm>
            <a:off x="6309360" y="3566160"/>
            <a:ext cx="2743200" cy="365760"/>
          </a:xfrm>
          <a:prstGeom prst="rect">
            <a:avLst/>
          </a:prstGeom>
          <a:solidFill>
            <a:srgbClr val="FF0000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Easiest to use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457200" y="4206240"/>
            <a:ext cx="8229600" cy="640080"/>
          </a:xfrm>
          <a:prstGeom prst="rect">
            <a:avLst/>
          </a:prstGeom>
          <a:solidFill>
            <a:srgbClr val="FF0000"/>
          </a:solidFill>
          <a:ln/>
        </p:spPr>
      </p:sp>
      <p:sp>
        <p:nvSpPr>
          <p:cNvPr id="28" name="Text 26"/>
          <p:cNvSpPr/>
          <p:nvPr/>
        </p:nvSpPr>
        <p:spPr>
          <a:xfrm>
            <a:off x="640080" y="4343400"/>
            <a:ext cx="7863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 Tip: Start with Kaggle notebooks for hands-on learning, then explore GitHub repos for production code!</a:t>
            </a:r>
            <a:endParaRPr lang="en-US" sz="160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457200" y="20574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Ready to Build? </a:t>
            </a:r>
            <a:r>
              <a:rPr lang="en-US" sz="4400" b="1" dirty="0">
                <a:solidFill>
                  <a:schemeClr val="tx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077686" y="1109526"/>
            <a:ext cx="7364185" cy="2833007"/>
          </a:xfrm>
          <a:prstGeom prst="rect">
            <a:avLst/>
          </a:prstGeom>
          <a:solidFill>
            <a:srgbClr val="FF0000"/>
          </a:solidFill>
          <a:ln/>
        </p:spPr>
        <p:txBody>
          <a:bodyPr wrap="square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 resources are free and ready to use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Start with MNIST, progress to advanced topics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GPU access available on Kaggle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Join communities for help and discussions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457200" y="41148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b="1" i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Happy Learning! </a:t>
            </a:r>
            <a:r>
              <a:rPr lang="en-US" sz="2800" i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751135F2-4E7C-4CC2-D0EF-D40AA7A3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>
            <a:extLst>
              <a:ext uri="{FF2B5EF4-FFF2-40B4-BE49-F238E27FC236}">
                <a16:creationId xmlns:a16="http://schemas.microsoft.com/office/drawing/2014/main" id="{6709C10B-E772-0B80-E4A3-380778DCD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965" y="209128"/>
            <a:ext cx="7031177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Problem With Basic RNNs</a:t>
            </a:r>
            <a:endParaRPr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4B1B6913-5044-1CE3-9EC8-E1A0A200F0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10024-B18C-B3FE-3B63-3DDD8D3E8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0" y="864585"/>
            <a:ext cx="6154009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820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860B-C13D-3CCD-690F-13FA08B4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Message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0CD4C-D901-B597-20B2-EE8E8C7537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3FB4F-4A5B-EF63-AA78-D9DBC655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62" y="1203292"/>
            <a:ext cx="513469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73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7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8" name="Google Shape;78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7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1" name="Google Shape;791;p47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131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0B47E5B6-5691-6980-7166-67AD93F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>
            <a:extLst>
              <a:ext uri="{FF2B5EF4-FFF2-40B4-BE49-F238E27FC236}">
                <a16:creationId xmlns:a16="http://schemas.microsoft.com/office/drawing/2014/main" id="{0ABD1771-B275-1EA9-30C7-2EBC770FD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965" y="209128"/>
            <a:ext cx="7031177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LSTM AND GRU </a:t>
            </a:r>
            <a:r>
              <a:rPr lang="en-US" dirty="0"/>
              <a:t>–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Solutions</a:t>
            </a:r>
            <a:endParaRPr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B85786AD-66D6-A225-614E-8DEAC2831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D1AA6-A3ED-632F-9766-B27A88CF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96" y="780210"/>
            <a:ext cx="6220693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0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CF8A5CE1-9911-95E3-19B3-58BB5A19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>
            <a:extLst>
              <a:ext uri="{FF2B5EF4-FFF2-40B4-BE49-F238E27FC236}">
                <a16:creationId xmlns:a16="http://schemas.microsoft.com/office/drawing/2014/main" id="{7737A50D-C89C-3BFD-2456-0733CD4C0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965" y="209128"/>
            <a:ext cx="7031177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RNNs Fit In Your Research</a:t>
            </a:r>
            <a:endParaRPr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B99CF998-BF58-6395-3086-7B1BDCCE13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53632-B456-22BE-1DAC-DD4D8D2B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04" y="1053033"/>
            <a:ext cx="6058746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5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>
          <a:extLst>
            <a:ext uri="{FF2B5EF4-FFF2-40B4-BE49-F238E27FC236}">
              <a16:creationId xmlns:a16="http://schemas.microsoft.com/office/drawing/2014/main" id="{D1A7161A-2E29-9D55-00AD-B0E975E44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>
            <a:extLst>
              <a:ext uri="{FF2B5EF4-FFF2-40B4-BE49-F238E27FC236}">
                <a16:creationId xmlns:a16="http://schemas.microsoft.com/office/drawing/2014/main" id="{0799A830-DE4F-1DAD-7AAC-BD17E3F4B4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39">
            <a:extLst>
              <a:ext uri="{FF2B5EF4-FFF2-40B4-BE49-F238E27FC236}">
                <a16:creationId xmlns:a16="http://schemas.microsoft.com/office/drawing/2014/main" id="{E7DA5132-F2B4-05CD-FF5C-23D46D0B1D48}"/>
              </a:ext>
            </a:extLst>
          </p:cNvPr>
          <p:cNvSpPr txBox="1"/>
          <p:nvPr/>
        </p:nvSpPr>
        <p:spPr>
          <a:xfrm>
            <a:off x="734785" y="548594"/>
            <a:ext cx="79506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Generative Adversarial Networks (GANs)</a:t>
            </a:r>
            <a:endParaRPr sz="2800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686" name="Google Shape;686;p39">
            <a:extLst>
              <a:ext uri="{FF2B5EF4-FFF2-40B4-BE49-F238E27FC236}">
                <a16:creationId xmlns:a16="http://schemas.microsoft.com/office/drawing/2014/main" id="{82E982B9-2DC2-07CF-B019-1E096B3C92E2}"/>
              </a:ext>
            </a:extLst>
          </p:cNvPr>
          <p:cNvSpPr txBox="1"/>
          <p:nvPr/>
        </p:nvSpPr>
        <p:spPr>
          <a:xfrm>
            <a:off x="1131080" y="1931780"/>
            <a:ext cx="73937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2E9739BC-8D7E-E20F-1327-04DD88B0334C}"/>
              </a:ext>
            </a:extLst>
          </p:cNvPr>
          <p:cNvSpPr txBox="1"/>
          <p:nvPr/>
        </p:nvSpPr>
        <p:spPr>
          <a:xfrm>
            <a:off x="1126962" y="2810754"/>
            <a:ext cx="70013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AD753-9C6D-89A0-364D-AF939ADD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35" y="1275323"/>
            <a:ext cx="6404608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4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>
          <a:extLst>
            <a:ext uri="{FF2B5EF4-FFF2-40B4-BE49-F238E27FC236}">
              <a16:creationId xmlns:a16="http://schemas.microsoft.com/office/drawing/2014/main" id="{898EC038-0491-5774-FEC1-AFF08A0A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>
            <a:extLst>
              <a:ext uri="{FF2B5EF4-FFF2-40B4-BE49-F238E27FC236}">
                <a16:creationId xmlns:a16="http://schemas.microsoft.com/office/drawing/2014/main" id="{663D8595-B88D-0801-C5A0-AA5A6B38E6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39">
            <a:extLst>
              <a:ext uri="{FF2B5EF4-FFF2-40B4-BE49-F238E27FC236}">
                <a16:creationId xmlns:a16="http://schemas.microsoft.com/office/drawing/2014/main" id="{C9DE4264-36CD-7ECB-A6BB-48C53CCDF8D8}"/>
              </a:ext>
            </a:extLst>
          </p:cNvPr>
          <p:cNvSpPr txBox="1"/>
          <p:nvPr/>
        </p:nvSpPr>
        <p:spPr>
          <a:xfrm>
            <a:off x="734785" y="548594"/>
            <a:ext cx="79506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GAN Applications in the Real World</a:t>
            </a:r>
            <a:endParaRPr sz="2800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686" name="Google Shape;686;p39">
            <a:extLst>
              <a:ext uri="{FF2B5EF4-FFF2-40B4-BE49-F238E27FC236}">
                <a16:creationId xmlns:a16="http://schemas.microsoft.com/office/drawing/2014/main" id="{7297E7AE-8F80-55EB-40CD-7F80C4ECAEBF}"/>
              </a:ext>
            </a:extLst>
          </p:cNvPr>
          <p:cNvSpPr txBox="1"/>
          <p:nvPr/>
        </p:nvSpPr>
        <p:spPr>
          <a:xfrm>
            <a:off x="1131080" y="1931780"/>
            <a:ext cx="73937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89E24215-FC47-F74C-7630-D1109F32BA58}"/>
              </a:ext>
            </a:extLst>
          </p:cNvPr>
          <p:cNvSpPr txBox="1"/>
          <p:nvPr/>
        </p:nvSpPr>
        <p:spPr>
          <a:xfrm>
            <a:off x="1126962" y="2810754"/>
            <a:ext cx="70013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2555E-2C44-E6A0-C01F-C767F156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41" y="1305026"/>
            <a:ext cx="5620534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7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>
          <a:extLst>
            <a:ext uri="{FF2B5EF4-FFF2-40B4-BE49-F238E27FC236}">
              <a16:creationId xmlns:a16="http://schemas.microsoft.com/office/drawing/2014/main" id="{0D10EB40-29A1-4C94-6994-63AF3CDE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>
            <a:extLst>
              <a:ext uri="{FF2B5EF4-FFF2-40B4-BE49-F238E27FC236}">
                <a16:creationId xmlns:a16="http://schemas.microsoft.com/office/drawing/2014/main" id="{ED6EA717-1D27-CD87-E6D0-44632AF987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39">
            <a:extLst>
              <a:ext uri="{FF2B5EF4-FFF2-40B4-BE49-F238E27FC236}">
                <a16:creationId xmlns:a16="http://schemas.microsoft.com/office/drawing/2014/main" id="{5413450B-1489-0ABD-2A53-956C488B77D8}"/>
              </a:ext>
            </a:extLst>
          </p:cNvPr>
          <p:cNvSpPr txBox="1"/>
          <p:nvPr/>
        </p:nvSpPr>
        <p:spPr>
          <a:xfrm>
            <a:off x="734785" y="548594"/>
            <a:ext cx="79506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GANs Actually Work – Technical Details</a:t>
            </a:r>
            <a:endParaRPr sz="2800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686" name="Google Shape;686;p39">
            <a:extLst>
              <a:ext uri="{FF2B5EF4-FFF2-40B4-BE49-F238E27FC236}">
                <a16:creationId xmlns:a16="http://schemas.microsoft.com/office/drawing/2014/main" id="{D7A4FB32-D87C-FF26-D637-DB8BABFA5E9A}"/>
              </a:ext>
            </a:extLst>
          </p:cNvPr>
          <p:cNvSpPr txBox="1"/>
          <p:nvPr/>
        </p:nvSpPr>
        <p:spPr>
          <a:xfrm>
            <a:off x="1131080" y="1931780"/>
            <a:ext cx="73937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B3B58639-D3C3-6F89-ADCD-3D9A4D0D2A7B}"/>
              </a:ext>
            </a:extLst>
          </p:cNvPr>
          <p:cNvSpPr txBox="1"/>
          <p:nvPr/>
        </p:nvSpPr>
        <p:spPr>
          <a:xfrm>
            <a:off x="1126962" y="2810754"/>
            <a:ext cx="70013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C8B6C-F58A-D180-7C33-3F97C673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98" y="1227692"/>
            <a:ext cx="661520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8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>
          <a:extLst>
            <a:ext uri="{FF2B5EF4-FFF2-40B4-BE49-F238E27FC236}">
              <a16:creationId xmlns:a16="http://schemas.microsoft.com/office/drawing/2014/main" id="{2840B280-896E-046B-0F0A-17EA2ECA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>
            <a:extLst>
              <a:ext uri="{FF2B5EF4-FFF2-40B4-BE49-F238E27FC236}">
                <a16:creationId xmlns:a16="http://schemas.microsoft.com/office/drawing/2014/main" id="{58A9F8C6-67F6-B2A7-88BA-630B29530F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39">
            <a:extLst>
              <a:ext uri="{FF2B5EF4-FFF2-40B4-BE49-F238E27FC236}">
                <a16:creationId xmlns:a16="http://schemas.microsoft.com/office/drawing/2014/main" id="{1E7CBD49-1EAD-4556-AE03-40262553061A}"/>
              </a:ext>
            </a:extLst>
          </p:cNvPr>
          <p:cNvSpPr txBox="1"/>
          <p:nvPr/>
        </p:nvSpPr>
        <p:spPr>
          <a:xfrm>
            <a:off x="734785" y="548594"/>
            <a:ext cx="79506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Challenges with GANs</a:t>
            </a:r>
            <a:endParaRPr sz="2800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686" name="Google Shape;686;p39">
            <a:extLst>
              <a:ext uri="{FF2B5EF4-FFF2-40B4-BE49-F238E27FC236}">
                <a16:creationId xmlns:a16="http://schemas.microsoft.com/office/drawing/2014/main" id="{0CE91881-4984-651F-03A5-A34CD864E44D}"/>
              </a:ext>
            </a:extLst>
          </p:cNvPr>
          <p:cNvSpPr txBox="1"/>
          <p:nvPr/>
        </p:nvSpPr>
        <p:spPr>
          <a:xfrm>
            <a:off x="1131080" y="1931780"/>
            <a:ext cx="73937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3B2FC323-302E-8390-2638-AFD769129A28}"/>
              </a:ext>
            </a:extLst>
          </p:cNvPr>
          <p:cNvSpPr txBox="1"/>
          <p:nvPr/>
        </p:nvSpPr>
        <p:spPr>
          <a:xfrm>
            <a:off x="1126962" y="2810754"/>
            <a:ext cx="70013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23800-5F83-E5A9-3B2C-C325EE13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03" y="1243689"/>
            <a:ext cx="585869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2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7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4" name="Google Shape;624;p3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082" y="0"/>
            <a:ext cx="3811975" cy="463452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5"/>
          <p:cNvSpPr txBox="1"/>
          <p:nvPr/>
        </p:nvSpPr>
        <p:spPr>
          <a:xfrm>
            <a:off x="357999" y="769110"/>
            <a:ext cx="3898139" cy="116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SzPts val="1800"/>
            </a:pPr>
            <a:r>
              <a:rPr lang="en-I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IN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Course:</a:t>
            </a:r>
            <a:r>
              <a:rPr lang="en-IN" sz="180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800" b="1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MSDS/ML</a:t>
            </a:r>
          </a:p>
          <a:p>
            <a:pPr lvl="0" algn="ctr">
              <a:lnSpc>
                <a:spcPct val="90000"/>
              </a:lnSpc>
              <a:buSzPts val="1800"/>
            </a:pPr>
            <a:endParaRPr sz="1800" b="1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I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Live Session On: </a:t>
            </a:r>
            <a:r>
              <a:rPr lang="en-IN" sz="1800" b="1" i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Revision Deep Learning &amp; Computer Vision</a:t>
            </a:r>
            <a:endParaRPr sz="1800" b="1" i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IN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Instructor:</a:t>
            </a:r>
            <a:r>
              <a:rPr lang="en-IN" sz="180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800" b="1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Dr. Jyoti Dabass</a:t>
            </a:r>
            <a:endParaRPr sz="1800" b="1" i="1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7" name="Google Shape;62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>
          <a:extLst>
            <a:ext uri="{FF2B5EF4-FFF2-40B4-BE49-F238E27FC236}">
              <a16:creationId xmlns:a16="http://schemas.microsoft.com/office/drawing/2014/main" id="{D80EA495-BAF7-B417-647B-470A1127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>
            <a:extLst>
              <a:ext uri="{FF2B5EF4-FFF2-40B4-BE49-F238E27FC236}">
                <a16:creationId xmlns:a16="http://schemas.microsoft.com/office/drawing/2014/main" id="{1902EFC2-05E2-804E-F295-ED50BAF518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39">
            <a:extLst>
              <a:ext uri="{FF2B5EF4-FFF2-40B4-BE49-F238E27FC236}">
                <a16:creationId xmlns:a16="http://schemas.microsoft.com/office/drawing/2014/main" id="{A76582A4-B5D1-EBC4-5200-4A1E221A9F67}"/>
              </a:ext>
            </a:extLst>
          </p:cNvPr>
          <p:cNvSpPr txBox="1"/>
          <p:nvPr/>
        </p:nvSpPr>
        <p:spPr>
          <a:xfrm>
            <a:off x="734785" y="548594"/>
            <a:ext cx="79506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Variants of GANs You Should Know</a:t>
            </a:r>
            <a:endParaRPr sz="2800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686" name="Google Shape;686;p39">
            <a:extLst>
              <a:ext uri="{FF2B5EF4-FFF2-40B4-BE49-F238E27FC236}">
                <a16:creationId xmlns:a16="http://schemas.microsoft.com/office/drawing/2014/main" id="{2B01DFAE-24E4-9B88-5F54-FA50835B622C}"/>
              </a:ext>
            </a:extLst>
          </p:cNvPr>
          <p:cNvSpPr txBox="1"/>
          <p:nvPr/>
        </p:nvSpPr>
        <p:spPr>
          <a:xfrm>
            <a:off x="1131080" y="1931780"/>
            <a:ext cx="73937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BC0F9894-5C40-1D91-020B-2F6C83A618AB}"/>
              </a:ext>
            </a:extLst>
          </p:cNvPr>
          <p:cNvSpPr txBox="1"/>
          <p:nvPr/>
        </p:nvSpPr>
        <p:spPr>
          <a:xfrm>
            <a:off x="1126962" y="2810754"/>
            <a:ext cx="70013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9EC73-08D1-35AC-AB91-9194FBB6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02" y="1314552"/>
            <a:ext cx="6201640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6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9D4A-8E49-F0BF-54CD-5280AE1E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37881F-E5EB-EDA9-7245-E34371BC8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51CED-2F58-DD75-F879-6D576877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351002"/>
            <a:ext cx="6516009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43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589C-840C-0182-B112-8069FFD48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E1FF-C7B9-B681-5E9C-663AF9D2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2 (Answer)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78252-7120-D296-9A89-75417ACD7B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AA0CF-6BB1-44DC-2F4D-AF630650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253862"/>
            <a:ext cx="7462157" cy="34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48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24DFB394-6D69-9013-748D-D2111C14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62C70A9D-0C8A-10B0-618D-45EC736167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A81605-0BCB-EE99-0BC1-AA249E3C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373828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Introduction to 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ECF34-65EE-5118-29C1-032F2DDE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20" y="796555"/>
            <a:ext cx="6477904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D3C2B48A-5585-A808-D912-9D3B25005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26F7578C-A8BE-C9A4-E367-9CEFB423E0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2A967F-2D3A-750B-BCBD-E276F4A2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14" y="102393"/>
            <a:ext cx="7529200" cy="382564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 Detection – The Core Problem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F6448-6A47-DEBB-688E-E77571F8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6" y="802673"/>
            <a:ext cx="601111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33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668D2D65-8871-63B7-9B12-086A8F62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456D6902-617E-FF4F-6B09-D99D1371CB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163A21-C964-2838-2677-886431D9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382242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YOLO – You Only Look Once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49F7F-1018-1A82-B1F3-B1921D0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82" y="893156"/>
            <a:ext cx="598253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9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6DC2CDCD-62D8-EC78-63A3-80ED2FF38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3C38D33E-4AF4-DC35-E24A-443F4C3F1E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D16350-F068-5A4D-DBF0-5DFCD7D3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0" y="102393"/>
            <a:ext cx="7512871" cy="382564"/>
          </a:xfrm>
        </p:spPr>
        <p:txBody>
          <a:bodyPr/>
          <a:lstStyle/>
          <a:p>
            <a:r>
              <a:rPr lang="en-I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YOLO Versions and Improvements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17975-4647-7C26-5160-18274E19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8" y="855736"/>
            <a:ext cx="715427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63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>
          <a:extLst>
            <a:ext uri="{FF2B5EF4-FFF2-40B4-BE49-F238E27FC236}">
              <a16:creationId xmlns:a16="http://schemas.microsoft.com/office/drawing/2014/main" id="{743E0936-7044-FCDB-5A09-E50285D82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1">
            <a:extLst>
              <a:ext uri="{FF2B5EF4-FFF2-40B4-BE49-F238E27FC236}">
                <a16:creationId xmlns:a16="http://schemas.microsoft.com/office/drawing/2014/main" id="{7CEA5866-8E12-BB61-602A-FAC5F31681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D7AD5-DA4C-28B2-F5BB-35302C20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16878" cy="382564"/>
          </a:xfrm>
        </p:spPr>
        <p:txBody>
          <a:bodyPr/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SSD – Single Shot MultiBox Detector</a:t>
            </a:r>
            <a:endParaRPr lang="en-I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19409-863D-4B61-0B86-BDA706696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3" y="879552"/>
            <a:ext cx="5801535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98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4C62B1F2-8D25-7562-A2AB-00A6A5BA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5">
            <a:extLst>
              <a:ext uri="{FF2B5EF4-FFF2-40B4-BE49-F238E27FC236}">
                <a16:creationId xmlns:a16="http://schemas.microsoft.com/office/drawing/2014/main" id="{7B632813-A602-F42F-AA15-0CD890B41C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45">
            <a:extLst>
              <a:ext uri="{FF2B5EF4-FFF2-40B4-BE49-F238E27FC236}">
                <a16:creationId xmlns:a16="http://schemas.microsoft.com/office/drawing/2014/main" id="{4344C070-E53D-02E2-1644-DA6446E07311}"/>
              </a:ext>
            </a:extLst>
          </p:cNvPr>
          <p:cNvSpPr txBox="1"/>
          <p:nvPr/>
        </p:nvSpPr>
        <p:spPr>
          <a:xfrm>
            <a:off x="1126962" y="1507524"/>
            <a:ext cx="5566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92C92-29F4-666E-85EE-F18B263AA4F4}"/>
              </a:ext>
            </a:extLst>
          </p:cNvPr>
          <p:cNvSpPr txBox="1"/>
          <p:nvPr/>
        </p:nvSpPr>
        <p:spPr>
          <a:xfrm>
            <a:off x="595993" y="447893"/>
            <a:ext cx="70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Transition To Research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8110-95D6-52BF-CDF6-A15B0662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35" y="1189141"/>
            <a:ext cx="655411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52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625BE55F-80B3-9D3D-7FB5-047A39299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5">
            <a:extLst>
              <a:ext uri="{FF2B5EF4-FFF2-40B4-BE49-F238E27FC236}">
                <a16:creationId xmlns:a16="http://schemas.microsoft.com/office/drawing/2014/main" id="{25EACE1D-EC77-744C-6321-AD0F786A17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29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45">
            <a:extLst>
              <a:ext uri="{FF2B5EF4-FFF2-40B4-BE49-F238E27FC236}">
                <a16:creationId xmlns:a16="http://schemas.microsoft.com/office/drawing/2014/main" id="{BD770162-589B-4C8F-8CBC-224FFAEFA291}"/>
              </a:ext>
            </a:extLst>
          </p:cNvPr>
          <p:cNvSpPr txBox="1"/>
          <p:nvPr/>
        </p:nvSpPr>
        <p:spPr>
          <a:xfrm>
            <a:off x="1126962" y="1507524"/>
            <a:ext cx="5566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11F54-3A25-1E3A-E2C5-E878C72DF26C}"/>
              </a:ext>
            </a:extLst>
          </p:cNvPr>
          <p:cNvSpPr txBox="1"/>
          <p:nvPr/>
        </p:nvSpPr>
        <p:spPr>
          <a:xfrm>
            <a:off x="595993" y="447893"/>
            <a:ext cx="70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Transformers - The Current Revolution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22C60-82E7-E84E-62BA-29C933C8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8" y="1143509"/>
            <a:ext cx="6258798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3F0A9FE7-A08B-083B-8170-A6249DAE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BBA9F8F5-1583-4672-1DDA-672494058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15690110-958A-959D-6BC7-0A680AF21BB9}"/>
              </a:ext>
            </a:extLst>
          </p:cNvPr>
          <p:cNvSpPr txBox="1"/>
          <p:nvPr/>
        </p:nvSpPr>
        <p:spPr>
          <a:xfrm>
            <a:off x="735644" y="804532"/>
            <a:ext cx="588559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Session Direction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48B8278C-68AD-9C8D-F9C3-A29C96D90BB0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F033D-BAB1-98AD-9021-8AE63938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4" y="1568132"/>
            <a:ext cx="544906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3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B608A72D-5AA1-3835-7F45-9D77761AB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5">
            <a:extLst>
              <a:ext uri="{FF2B5EF4-FFF2-40B4-BE49-F238E27FC236}">
                <a16:creationId xmlns:a16="http://schemas.microsoft.com/office/drawing/2014/main" id="{B50A60A2-B817-D9BE-9523-61F59C3B2E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45">
            <a:extLst>
              <a:ext uri="{FF2B5EF4-FFF2-40B4-BE49-F238E27FC236}">
                <a16:creationId xmlns:a16="http://schemas.microsoft.com/office/drawing/2014/main" id="{0321ECB2-F24C-B846-656C-CDD7FC662EF4}"/>
              </a:ext>
            </a:extLst>
          </p:cNvPr>
          <p:cNvSpPr txBox="1"/>
          <p:nvPr/>
        </p:nvSpPr>
        <p:spPr>
          <a:xfrm>
            <a:off x="1126962" y="1507524"/>
            <a:ext cx="5566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94ACC-529B-6EC6-7452-4FB265FB51A2}"/>
              </a:ext>
            </a:extLst>
          </p:cNvPr>
          <p:cNvSpPr txBox="1"/>
          <p:nvPr/>
        </p:nvSpPr>
        <p:spPr>
          <a:xfrm>
            <a:off x="595993" y="447893"/>
            <a:ext cx="70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Breakthrough Research In Computer Vision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545D5-93E0-75E9-15DF-DC79C5AE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67" y="1139301"/>
            <a:ext cx="5010849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3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C47BFB06-7332-7BE6-D988-AA5B4E2F8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5">
            <a:extLst>
              <a:ext uri="{FF2B5EF4-FFF2-40B4-BE49-F238E27FC236}">
                <a16:creationId xmlns:a16="http://schemas.microsoft.com/office/drawing/2014/main" id="{CED96325-A46D-D3E4-D009-F615AA84C7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31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45">
            <a:extLst>
              <a:ext uri="{FF2B5EF4-FFF2-40B4-BE49-F238E27FC236}">
                <a16:creationId xmlns:a16="http://schemas.microsoft.com/office/drawing/2014/main" id="{D47683C9-C018-A8BC-68C4-47D135539063}"/>
              </a:ext>
            </a:extLst>
          </p:cNvPr>
          <p:cNvSpPr txBox="1"/>
          <p:nvPr/>
        </p:nvSpPr>
        <p:spPr>
          <a:xfrm>
            <a:off x="1126962" y="1507524"/>
            <a:ext cx="5566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A826E-4032-395F-50E9-DE5C58BA4854}"/>
              </a:ext>
            </a:extLst>
          </p:cNvPr>
          <p:cNvSpPr txBox="1"/>
          <p:nvPr/>
        </p:nvSpPr>
        <p:spPr>
          <a:xfrm>
            <a:off x="595993" y="447893"/>
            <a:ext cx="7082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Multimodal Learning - Combining Different Data Types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F937A-7F8E-93F0-8C3C-B75BF99A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2" y="1424979"/>
            <a:ext cx="695870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8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64C041A2-1618-AE6E-ED76-06FA255D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5">
            <a:extLst>
              <a:ext uri="{FF2B5EF4-FFF2-40B4-BE49-F238E27FC236}">
                <a16:creationId xmlns:a16="http://schemas.microsoft.com/office/drawing/2014/main" id="{4145419E-6AF0-4106-24D9-4DE6F1690D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32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45">
            <a:extLst>
              <a:ext uri="{FF2B5EF4-FFF2-40B4-BE49-F238E27FC236}">
                <a16:creationId xmlns:a16="http://schemas.microsoft.com/office/drawing/2014/main" id="{F2842843-833E-8BF1-586B-9C3644775278}"/>
              </a:ext>
            </a:extLst>
          </p:cNvPr>
          <p:cNvSpPr txBox="1"/>
          <p:nvPr/>
        </p:nvSpPr>
        <p:spPr>
          <a:xfrm>
            <a:off x="1126962" y="1507524"/>
            <a:ext cx="5566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CE5E9-FA8A-83BD-D7CB-90AA9AED5BAB}"/>
              </a:ext>
            </a:extLst>
          </p:cNvPr>
          <p:cNvSpPr txBox="1"/>
          <p:nvPr/>
        </p:nvSpPr>
        <p:spPr>
          <a:xfrm>
            <a:off x="595993" y="447893"/>
            <a:ext cx="70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Practical Research Areas For Your Thesis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89CF2-B643-131E-C993-3CC1B0D0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9" y="1114221"/>
            <a:ext cx="584916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0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7C083-7F43-9C3F-416D-008D2D88E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7FDCE2-2746-9F1D-DCB5-089F0410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59678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Prerequisites For Research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2CFC5-5F6F-90C3-D6BB-1FC8123F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38707"/>
            <a:ext cx="6944694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5382-1938-B24C-A2DC-367E81B6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ABA237-F82E-63DE-B648-273B0ECDA5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E7A92E-0190-284E-1900-DC1483D4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7447557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Mathematics You Really Need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37824-F73A-E6AB-813E-BF2796C0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00" y="864529"/>
            <a:ext cx="5649113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47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11FB-D8E3-D925-EA54-99C0DE6F6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B51DB-6716-DFA0-2ABC-A7FF471D5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031FC-B3B1-9F8C-421F-99B937C7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98521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Hands-on Practice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5C9DD-847D-2C5D-D056-C9DE00EA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37931"/>
            <a:ext cx="6810742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4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A8985-BB1A-70F6-D886-0FF3B367B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09163-476C-990B-DDF0-0C8A4F4D16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056F20-819D-08B4-1980-49B2B816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619007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Resources For Learning And Research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04C70-4C93-BB43-24AC-747F6A22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77" y="768737"/>
            <a:ext cx="6737743" cy="35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04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89E27-0C6A-325C-B07F-03C7B5AEA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8C3FF-3748-7CC5-2611-05840EDD54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1453A-D1D2-181C-562B-2FB1E0D5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82192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Building Your Research Skills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49DA8-DC5E-153D-2260-57ECB858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76" y="734554"/>
            <a:ext cx="5744377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76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5D7D0-1F56-4EA7-82FC-8E122DAB31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AD16C-3FDA-BAEB-DEFA-1743590E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MCQ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E27ED-0CFB-5804-1F4A-9B126059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5" y="801270"/>
            <a:ext cx="8411749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37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6DD63-D591-E4FF-D934-817C5956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FD578-A0F0-5F36-98A1-8445DE6E51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B0B498-5E7E-1D7B-1141-4E957B5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MCQ 3 (Answer)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E8C49-34E7-82A2-B61C-A4AB5F33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846040"/>
            <a:ext cx="8659433" cy="392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6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491D73CC-2D02-A6F1-EFF7-AA048942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60CFFE23-85B7-8CD4-E849-5ED5AD5F9D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209AE463-66FA-DCDE-4ABB-E28F3331AD02}"/>
              </a:ext>
            </a:extLst>
          </p:cNvPr>
          <p:cNvSpPr txBox="1"/>
          <p:nvPr/>
        </p:nvSpPr>
        <p:spPr>
          <a:xfrm>
            <a:off x="605516" y="405286"/>
            <a:ext cx="7517947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What Is Deep Learning-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The Real Answer </a:t>
            </a:r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?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DF34D2C1-14DF-B2BF-0EDD-A1F020D6DF56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648DE-784D-2478-115F-F979DA180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4" y="1177537"/>
            <a:ext cx="674464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30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159E-9AC4-977E-8D09-3AB6D93A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716" y="1360927"/>
            <a:ext cx="5990568" cy="2378316"/>
          </a:xfrm>
        </p:spPr>
        <p:txBody>
          <a:bodyPr/>
          <a:lstStyle/>
          <a:p>
            <a:r>
              <a:rPr lang="en-IN" sz="4000" b="1" dirty="0"/>
              <a:t>PART II:  LIVE CODING</a:t>
            </a:r>
            <a:br>
              <a:rPr lang="en-IN" sz="4000" b="1" dirty="0"/>
            </a:br>
            <a:br>
              <a:rPr lang="en-IN" sz="4000" b="1" dirty="0"/>
            </a:br>
            <a:r>
              <a:rPr lang="en-IN" sz="4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br>
              <a:rPr lang="en-IN" sz="4000" b="1" dirty="0"/>
            </a:br>
            <a:endParaRPr lang="en-IN" sz="4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5FB6EB-0E94-E13C-C687-D69D327B98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985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DBE9-75E7-0DF0-2092-B9A6C382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2EC61-51C7-8FF1-D7AA-D3D52E8F8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B171E-7226-2DFD-6CC6-CF5FC039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238064"/>
            <a:ext cx="736385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38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6D2A8-622C-7C75-8B07-C0BDB3812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A1DB-1C67-71C0-67BB-F1B2DE97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4 (Answer)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C2D14-EDC0-6358-B317-BE5BAF08B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25D80-296A-D4C4-AB2E-15A2DE23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106905"/>
            <a:ext cx="7716327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51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C9508EB8-85F2-D21D-4468-119773F3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5">
            <a:extLst>
              <a:ext uri="{FF2B5EF4-FFF2-40B4-BE49-F238E27FC236}">
                <a16:creationId xmlns:a16="http://schemas.microsoft.com/office/drawing/2014/main" id="{58A3F5BF-EF21-3CE4-11AD-F9FC1F42DD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45">
            <a:extLst>
              <a:ext uri="{FF2B5EF4-FFF2-40B4-BE49-F238E27FC236}">
                <a16:creationId xmlns:a16="http://schemas.microsoft.com/office/drawing/2014/main" id="{AE24DD65-F1D6-CBCB-5EDA-3A37CCD9D022}"/>
              </a:ext>
            </a:extLst>
          </p:cNvPr>
          <p:cNvSpPr txBox="1"/>
          <p:nvPr/>
        </p:nvSpPr>
        <p:spPr>
          <a:xfrm>
            <a:off x="465363" y="994296"/>
            <a:ext cx="5566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5">
            <a:extLst>
              <a:ext uri="{FF2B5EF4-FFF2-40B4-BE49-F238E27FC236}">
                <a16:creationId xmlns:a16="http://schemas.microsoft.com/office/drawing/2014/main" id="{33C668A1-ADCA-07BB-A355-A0A0E26B2B29}"/>
              </a:ext>
            </a:extLst>
          </p:cNvPr>
          <p:cNvSpPr txBox="1"/>
          <p:nvPr/>
        </p:nvSpPr>
        <p:spPr>
          <a:xfrm>
            <a:off x="1126962" y="2361357"/>
            <a:ext cx="65517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E0F1-65D0-555F-D095-2E4180F814BC}"/>
              </a:ext>
            </a:extLst>
          </p:cNvPr>
          <p:cNvSpPr txBox="1"/>
          <p:nvPr/>
        </p:nvSpPr>
        <p:spPr>
          <a:xfrm>
            <a:off x="465363" y="532631"/>
            <a:ext cx="8059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III - Cutting-edge Research And Breakthroughs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2996A-DE76-B4A0-A5D5-F0EBD21D3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592"/>
          <a:stretch>
            <a:fillRect/>
          </a:stretch>
        </p:blipFill>
        <p:spPr>
          <a:xfrm>
            <a:off x="536190" y="1149788"/>
            <a:ext cx="714253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45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>
          <a:extLst>
            <a:ext uri="{FF2B5EF4-FFF2-40B4-BE49-F238E27FC236}">
              <a16:creationId xmlns:a16="http://schemas.microsoft.com/office/drawing/2014/main" id="{8C5D6E30-C93A-6824-3AFE-60D5E5C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5">
            <a:extLst>
              <a:ext uri="{FF2B5EF4-FFF2-40B4-BE49-F238E27FC236}">
                <a16:creationId xmlns:a16="http://schemas.microsoft.com/office/drawing/2014/main" id="{E5AE75F4-3E9D-8951-F656-BD3F2FD921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45">
            <a:extLst>
              <a:ext uri="{FF2B5EF4-FFF2-40B4-BE49-F238E27FC236}">
                <a16:creationId xmlns:a16="http://schemas.microsoft.com/office/drawing/2014/main" id="{D999C7DC-9D51-D658-9C71-AAB6F8A0E3CB}"/>
              </a:ext>
            </a:extLst>
          </p:cNvPr>
          <p:cNvSpPr txBox="1"/>
          <p:nvPr/>
        </p:nvSpPr>
        <p:spPr>
          <a:xfrm>
            <a:off x="465363" y="994296"/>
            <a:ext cx="5566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34B1D-9589-F9FE-E2A0-82D1A3D48165}"/>
              </a:ext>
            </a:extLst>
          </p:cNvPr>
          <p:cNvSpPr txBox="1"/>
          <p:nvPr/>
        </p:nvSpPr>
        <p:spPr>
          <a:xfrm>
            <a:off x="334735" y="346167"/>
            <a:ext cx="8059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Breakthrough 1 - Vision Transformers Revolutionizing 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DBA7C-D2E6-004A-BBC4-E15EF1EB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3" y="1300342"/>
            <a:ext cx="6277851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88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1EAE-AA4C-222B-D982-5F633A05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321776" cy="56240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Breakthrough 2 - Self-supervised Learning With Contrastive Methods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7A7F5-2F9B-524B-6543-E8D3C6158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5E592-651A-7BEB-C7A7-949F6D02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89" y="1308081"/>
            <a:ext cx="631586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24A5-CC9A-4C79-1045-9E1541D2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133998" cy="56240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Breakthrough 3 - Diffusion Models For Image Generation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AEFEE-1045-3956-A149-FCFD434822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D0733-FB95-65CA-B32B-D05C06B0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" y="1274313"/>
            <a:ext cx="609685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96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A4FC-5D50-8A7E-21B8-04AEE237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436076" cy="56240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Breakthrough 4 - Foundation Models And Zero-shot Learning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22BAA-73A7-1511-BD8D-21B3B87639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13E7-CE79-59A3-6723-B187D9DE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94" y="1240071"/>
            <a:ext cx="6262813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91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9B88-929E-E303-E357-622ECD19A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BD465-F864-32B4-6F3C-B72F9C4D44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4E1350-1A02-B0A2-20DF-4F2D3978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459678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Read Research Papers Effectively 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1F359-378A-298F-3191-806D6905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92479"/>
            <a:ext cx="6325483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08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070F-019C-8277-498C-DC8DF3998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2B825-9F49-4549-1850-B15F0C18C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3A879E-887B-A0D7-F935-2C8D3947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86" y="102393"/>
            <a:ext cx="7153642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Identifying Research Gaps And Opportunities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6F185-E3B1-0DAA-0288-50964B66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78" y="852964"/>
            <a:ext cx="753532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C063EACC-F792-D632-98B2-AC1FD035A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>
            <a:extLst>
              <a:ext uri="{FF2B5EF4-FFF2-40B4-BE49-F238E27FC236}">
                <a16:creationId xmlns:a16="http://schemas.microsoft.com/office/drawing/2014/main" id="{05B4A2AA-13B4-AA66-9ED7-AEA66995B2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6">
            <a:extLst>
              <a:ext uri="{FF2B5EF4-FFF2-40B4-BE49-F238E27FC236}">
                <a16:creationId xmlns:a16="http://schemas.microsoft.com/office/drawing/2014/main" id="{C932CD46-AF09-24C2-0C18-66BBDABAC495}"/>
              </a:ext>
            </a:extLst>
          </p:cNvPr>
          <p:cNvSpPr txBox="1"/>
          <p:nvPr/>
        </p:nvSpPr>
        <p:spPr>
          <a:xfrm>
            <a:off x="605517" y="405286"/>
            <a:ext cx="636592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sz="2800" b="1" dirty="0">
                <a:solidFill>
                  <a:schemeClr val="lt1"/>
                </a:solidFill>
                <a:latin typeface="Lato"/>
                <a:ea typeface="Lato"/>
                <a:cs typeface="Lato"/>
              </a:rPr>
              <a:t>Neural Networks- The Foundation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6">
            <a:extLst>
              <a:ext uri="{FF2B5EF4-FFF2-40B4-BE49-F238E27FC236}">
                <a16:creationId xmlns:a16="http://schemas.microsoft.com/office/drawing/2014/main" id="{4BAE5EDE-37C4-5A0C-622A-2CBAF83FD332}"/>
              </a:ext>
            </a:extLst>
          </p:cNvPr>
          <p:cNvSpPr txBox="1"/>
          <p:nvPr/>
        </p:nvSpPr>
        <p:spPr>
          <a:xfrm>
            <a:off x="1143437" y="2759684"/>
            <a:ext cx="42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C565A-8302-5DE2-9E02-F84E9C16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11" y="1065968"/>
            <a:ext cx="6163535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52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6AF8F-924C-505C-DF85-EF5C79058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21068-F13A-3CBB-75D6-F858477C01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030A7B-3E7B-71FD-9747-C1FC9C75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6" y="102393"/>
            <a:ext cx="7259779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Recent Research Papers You Should Read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9E39D-1684-B09F-18D5-22D2D317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7" y="729114"/>
            <a:ext cx="7744906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31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A719-287B-A59A-4BEF-A79F08330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D8F105-9EF9-20E8-10DE-9E1CDEC65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A0082-4864-F742-6653-0987FB6B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22" y="179116"/>
            <a:ext cx="6459678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Staying Updated With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A5A2D-7CC6-38AF-988C-66B31544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84" y="833888"/>
            <a:ext cx="6601746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34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2A5AA-9ADF-BBAA-7031-E10BC1429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370B-E682-3834-6D7A-02286604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436076" cy="562407"/>
          </a:xfrm>
        </p:spPr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Understanding Research Thesis 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3CBF4-57F2-091B-3483-C3F2E04CDB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3839D-37EB-180D-EED3-99190C21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321"/>
          <a:stretch>
            <a:fillRect/>
          </a:stretch>
        </p:blipFill>
        <p:spPr>
          <a:xfrm>
            <a:off x="749306" y="1187755"/>
            <a:ext cx="5308594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7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3B75-7F2A-81D0-8A88-DFFB69B8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 Categories For Your Thesis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E5A02-6B3D-445B-FF2C-359E02F0F5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1AEE-2167-03C3-04AC-14D44802BB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02"/>
          <a:stretch>
            <a:fillRect/>
          </a:stretch>
        </p:blipFill>
        <p:spPr>
          <a:xfrm>
            <a:off x="698950" y="1259872"/>
            <a:ext cx="520383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98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0A15-7D5C-7E4B-40D2-6FA38700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676798" cy="56240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Specific Thesis Ideas – Deep Learning Focus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83AD-0BDC-5CFE-123E-877283436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2E71C-C156-CFB2-8A92-4F612BE9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010"/>
          <a:stretch>
            <a:fillRect/>
          </a:stretch>
        </p:blipFill>
        <p:spPr>
          <a:xfrm>
            <a:off x="696177" y="1251724"/>
            <a:ext cx="6112837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77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ADBB-DE3B-7B5E-99AC-14654033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133998" cy="56240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Specific Thesis Ideas – Computer Vision Focus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7AFEDA-2A6F-8ECB-678F-E1705787E6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ED3D0-E796-1060-1A7E-FDD11BF6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4" y="1257857"/>
            <a:ext cx="6430272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5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6DF2-22F9-94DA-7880-9416C86D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6766605" cy="562407"/>
          </a:xfrm>
        </p:spPr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Multimodal And Application-oriented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9E3CF-AE1F-83D2-7DDA-D9B8E639D3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99EF8-97B0-DE4E-242B-1F4669C6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96" y="1276909"/>
            <a:ext cx="6096851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77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510C-C807-CE4A-ACDB-C4F6E16D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Choosing Your Research Direction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AD23E-C7A8-DB53-443D-A2A713D708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40A68-8730-4BFE-EEC3-F495585B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328"/>
          <a:stretch>
            <a:fillRect/>
          </a:stretch>
        </p:blipFill>
        <p:spPr>
          <a:xfrm>
            <a:off x="794810" y="1228569"/>
            <a:ext cx="465893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78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C394-7428-1CF0-0B91-E60FE1827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5FA19-7903-76B7-9704-A802374AB2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A8A28F-81DA-C592-23AE-CE65A000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22" y="179116"/>
            <a:ext cx="6459678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Practical Research Process &amp;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19F0D-4622-8C93-6006-869449EA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22" y="761747"/>
            <a:ext cx="663032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14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77406-6F40-74CA-2D30-9E7CD47981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D0BA30-DC09-B9EE-D559-85E9EF9F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49535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Research Workflow – Seven Steps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B441B-C632-BF4D-BFE9-567D013D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42065"/>
            <a:ext cx="670653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1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96C1-B7A9-9CAC-6576-9728A682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Why This Matters for Your Research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71BC7-4D93-F04F-36CB-77F6655FF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91D17-1BB0-1ACF-3AF3-91B83DE07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6" y="1295254"/>
            <a:ext cx="6011114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6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36399-5448-08A4-E6BD-E3A2D82D0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17C9B-BA41-6F50-81E1-5A2785568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216071-D1F4-CD59-75D3-0ACADA5E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30978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One – Literature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42A6C-62AD-6106-1BD9-AF933167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669941"/>
            <a:ext cx="520137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65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8EC7D-8353-F372-1330-D4E05AB71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E61A3-D44D-FC4B-7B28-7D1C1F977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C4A851-568B-A881-E7D2-D3860565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378035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Two – Problem Formulation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F6B45-3A9F-8A77-70E7-8B3F60BC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14230"/>
            <a:ext cx="553479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69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DB5D-B595-A3F7-4260-7DEA7B638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C4B96-C12C-002B-B34B-90C03107C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AE6B5A-6EC3-CE42-BACB-968BB1F7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472050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Three – Dataset Selection Or Creation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54572-951A-B0E6-068B-C9C0554E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10154"/>
            <a:ext cx="5782482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91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E4BF-50E9-50B8-B72D-FFF83CBD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984A4-BADD-A5FE-D1B3-09F2222965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765A21-C5A7-2727-C6BC-C358A2CF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141271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Four – Experimental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5987A-530E-B5C0-1A0F-74A648F9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66" y="972059"/>
            <a:ext cx="5782482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DD6EB-F82D-EC24-A81C-C90EF5F5E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C96CF-373A-9FA3-FB5E-B0C0A4A5F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2BE5D-2708-1645-130A-B9470A82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892385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Five – Baseline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FDB49-CF40-90D8-C722-7D13744A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65" y="899283"/>
            <a:ext cx="522995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90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F688-DFD7-D8E6-3889-7F396E2B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79255F-E956-464C-FB90-BFA83DD1FF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978707-CB2E-9F44-CD42-BB25460D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312721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Six – Iterative Experimentation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4C5AF-A1AB-DE16-2052-AD88DF02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42" y="791760"/>
            <a:ext cx="522042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567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DE445-9766-8B8B-B9EE-0A7DE32E7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9A4F6E-82AB-126D-68C1-A550B149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496542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Seven – Analysis And Documentation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D5E48-00C5-F626-C71F-707FB3F1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14163"/>
            <a:ext cx="6525536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3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E9515-ADF3-AB54-6CD0-953825A69E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5125D-9C53-5FED-D053-4F4CC263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569771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 And Resources You Need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76F91-829B-AC65-F51D-729AB8A8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95" y="707393"/>
            <a:ext cx="559195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07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C8F56-D4A6-1265-0319-5753B4DB5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610365-B341-6506-76F2-F52386E9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892385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 Management For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F5DD1-10F5-1483-AAB0-4B6E9E75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4" y="792406"/>
            <a:ext cx="615400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47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F4F50-577D-27AC-2472-DA7E667EC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FB123-564A-8BFE-088F-62E4A8C1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2D69F-12DE-C87B-989F-5BA321CD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1" y="804671"/>
            <a:ext cx="7173326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4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4EFF-8D0D-67D1-D477-C89F63941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950426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Convolutional Neural Networks – For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45ED3-6D79-041A-4A45-2F9A8B5694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6602B-B10D-64C0-E7A8-0D544D60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6" y="1242867"/>
            <a:ext cx="5613978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54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359D5-331F-517E-9544-B1BF7768B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0BEA9-9F1A-152C-2AC1-7033C4986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68BBD1-D115-E398-973D-62012515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5 (Answer)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BFD7D-3F74-B5F5-B898-8CEEA65F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833195"/>
            <a:ext cx="7725853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842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91A7A-8B3A-E16C-7246-9C4042DC9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5A2F-BDA7-00F0-1CCD-3ED60AE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IV: Prerequisites &amp;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AF2B1-F50A-37E6-4A21-0E5D04879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0EB86-8A56-7413-C53D-0423A4DE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269976"/>
            <a:ext cx="565864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34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B24D-D563-8204-9AFD-9350BF58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Prerequisites &amp;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919C8-7CEF-5106-39BE-9DAD4F79DA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8A121-373D-625B-1BFA-5BADDBF8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8" y="1251080"/>
            <a:ext cx="5677692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1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8E76-CD71-4466-C039-863ACBCE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Essential Prerequisites – Technical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C88E6D-3F9F-D080-A868-E0A362A6D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9E4E7-68BE-0C2F-BE17-AC99DA7D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4" y="1298554"/>
            <a:ext cx="6487430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5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646CE-BF9F-B63A-9EC5-778AB96C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Category One: Programming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4E16F-3A6C-03B6-27DC-A06C5A97B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1B5C9-3CA0-BBB0-CA09-62A66679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2" y="1219043"/>
            <a:ext cx="5715798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0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B5D2-9403-6080-EA00-49D5FDAE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354433" cy="562407"/>
          </a:xfrm>
        </p:spPr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Category Two: Mathematics Fundamentals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F5F04D-A8E4-EA99-4DE9-67A1171AFE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1234D-503D-E7CD-1A78-EE274CBD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48" y="1231870"/>
            <a:ext cx="581106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39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5C92-EA6E-83F5-0A92-A0C5D4AF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501391" cy="56240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Category Three: Machine Learning Fundamentals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E08FB-ABE4-BFA2-52EF-B96BC985E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8B303-9F19-1930-10D3-20BD7EC0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93" y="1243568"/>
            <a:ext cx="6620799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1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7927-0717-6C4A-3D4D-75E611C6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354433" cy="56240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Category Four: Deep Learning Foundations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6182F8-30A3-FE85-B0B1-B852190860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0BDCB-85E1-D0F8-611B-772AB6E2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18" y="1221089"/>
            <a:ext cx="6344535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40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07B-02CD-1905-9EE6-903EE2DE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362598" cy="562407"/>
          </a:xfrm>
        </p:spPr>
        <p:txBody>
          <a:bodyPr/>
          <a:lstStyle/>
          <a:p>
            <a:r>
              <a:rPr lang="en-I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Modern Prerequisites – 2025-26 Additions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32113-C333-9FF8-6CCB-9BC27B968E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FCFB4-21C8-2E2B-121B-C6CBF005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0" y="1269976"/>
            <a:ext cx="653506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29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B9A8-5306-638C-5BBF-33B6C69E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Soft Skills And Research Skills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2EDCF-1147-4ADA-90DE-FA17C283E8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FD70D-4770-F7D7-1CFA-C2391533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12" y="1208162"/>
            <a:ext cx="586821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EE5F-F87A-4171-4A15-D357331A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905398" cy="562407"/>
          </a:xfrm>
        </p:spPr>
        <p:txBody>
          <a:bodyPr/>
          <a:lstStyle/>
          <a:p>
            <a:r>
              <a:rPr lang="en-US" sz="2800" b="1" dirty="0">
                <a:latin typeface="Lato"/>
                <a:ea typeface="Lato"/>
                <a:cs typeface="Lato"/>
              </a:rPr>
              <a:t>Real World Example – Putting It Together</a:t>
            </a:r>
            <a:endParaRPr lang="en-IN" sz="2800" b="1" dirty="0"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107A6-F7CF-8DB3-C6BC-84B33B9AD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BD45B-302B-C6D2-4F39-A4CB09A5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7" y="1329273"/>
            <a:ext cx="612425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60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7D3A-05A4-ED89-6D26-41B85002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Can Do Research In This Domain?</a:t>
            </a: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6FDA0-C2D2-BC6C-2E4A-340796BBA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53B6B-C3E6-0160-C79C-6E9285A1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4" y="1263298"/>
            <a:ext cx="623974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575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25B6F-D836-3C32-2E4D-8F9B5F28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FAB6B-BA3B-666D-2BB1-5AA6FEB20A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3AD10A-889F-1A1A-627C-E73B42DC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892385" cy="382564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 V: Final Q &amp; A and Wrap-up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DC633-7416-0576-3FE0-A407F3E2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56" y="936073"/>
            <a:ext cx="5029902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67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08587-ECA2-54B1-D510-A9F0DF917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805517-0C9D-21E2-C368-D1C44841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Q&amp;A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16037-5DA5-4E78-10E7-E086CAC6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732627"/>
            <a:ext cx="533474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75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6D031-36B5-42A9-0A34-8A44403D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15326-06C1-8338-EC87-0CFDE968B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AB9FA4-B7DC-CFB7-E95D-A04E15F2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998521" cy="382564"/>
          </a:xfrm>
        </p:spPr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Common Questions – Anticipating Your Concerns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1662F-59D6-9FBD-DBFC-AE9E379B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691120"/>
            <a:ext cx="7602011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398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C958-549B-4468-2273-228C8AA9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A264D3-8D94-BA35-131A-7DE100FBD8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75D4FB-2CB9-20FA-814F-CDF689790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0" y="102393"/>
            <a:ext cx="6949535" cy="1119005"/>
          </a:xfrm>
          <a:solidFill>
            <a:srgbClr val="FF0000"/>
          </a:solidFill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Question One: "How do I choose between deep learning and computer vision for my thesis?"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8B19B-9BE4-3BD5-4391-12DFE480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54" y="1506872"/>
            <a:ext cx="821169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824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0658E-2C16-4521-B9F1-C321FCE5B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0D9A0-D311-84C7-FD39-8A1D0FEA2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FDE86D-C094-A378-F2B4-687B67B8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93" y="0"/>
            <a:ext cx="7414900" cy="1110841"/>
          </a:xfrm>
          <a:solidFill>
            <a:srgbClr val="FF0000"/>
          </a:solidFill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Question Two: "I don't have access to powerful GPUs. Can I still do meaningful research?"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E9947-2C64-0BE6-F0A7-F2DF3C4E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3" y="1259897"/>
            <a:ext cx="8459381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733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7BD9E-77C5-169B-158F-92A67F4DC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F8759-1F47-AC66-1921-9C1E71637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3385BA-1894-83CB-7EDB-B61D8F5F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102393"/>
            <a:ext cx="6761757" cy="914898"/>
          </a:xfrm>
          <a:solidFill>
            <a:srgbClr val="FF0000"/>
          </a:solidFill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Question Three: "What if I start my thesis and realize my idea doesn't work?"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A9EB0-FCEB-DD4D-549D-7E34A1523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5" y="1177537"/>
            <a:ext cx="8135485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32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16733-5CF5-30F0-AC33-9F6BDE5F8A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CB3339-8D01-0EBC-077D-B5870B01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4D666-D87D-A79E-E729-198469AF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939395"/>
            <a:ext cx="8743950" cy="262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103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BC1F-9C92-4B5B-4992-F26B97BC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65CB8-068C-7435-4142-0091CD6B9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A71BD1-8514-396E-8B3C-45BCEDB3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MCQ 6(Answer)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9C8DB-E62A-E047-7899-52B27430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0" y="952274"/>
            <a:ext cx="825336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26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B2A22-C5D0-D208-307D-E41655BD3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1F985-BCC6-E9A0-569E-C9D3A3E7C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AE081F-A56B-A7C2-13B9-5EB39075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014850" cy="898570"/>
          </a:xfrm>
          <a:solidFill>
            <a:srgbClr val="FF0000"/>
          </a:solidFill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Question Four: "Should I focus on publishing a paper or just completing my thesis?"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072B6-8B5D-01BF-8703-32CB783D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9" y="1179160"/>
            <a:ext cx="817359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6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45CB-38DF-A366-FC16-9BE9C24E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95" y="348555"/>
            <a:ext cx="5990568" cy="562407"/>
          </a:xfrm>
        </p:spPr>
        <p:txBody>
          <a:bodyPr/>
          <a:lstStyle/>
          <a:p>
            <a:r>
              <a:rPr lang="en-IN" sz="2800" b="1" dirty="0">
                <a:latin typeface="Lato"/>
                <a:ea typeface="Lato"/>
                <a:cs typeface="Lato"/>
              </a:rPr>
              <a:t>MCQ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78ECA-FE3A-F872-302A-03F70270D8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9982E-20F1-C239-AEC1-47369261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586"/>
          <a:stretch>
            <a:fillRect/>
          </a:stretch>
        </p:blipFill>
        <p:spPr>
          <a:xfrm>
            <a:off x="548595" y="1044977"/>
            <a:ext cx="7723414" cy="30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35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CAEAF-9AB1-7FE5-0DA7-DC26F41665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AAED77-AA1F-2684-39E9-D4F05A0C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5"/>
            <a:ext cx="7153642" cy="1290455"/>
          </a:xfrm>
          <a:solidFill>
            <a:srgbClr val="FF0000"/>
          </a:solidFill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Question Five: "How important is the specific topic I choose? What if I choose the wrong thing?"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4A41D-042B-7141-1B48-93CBCFD8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0" y="1566053"/>
            <a:ext cx="859274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8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46366-1B30-B92F-9967-18A727140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7C3E4-7E22-D170-6EC7-B045AE70ED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81BAE-DDE6-B380-BBDE-A211665A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Wrapping Up The Q&amp;A</a:t>
            </a:r>
            <a:endParaRPr lang="en-IN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1D254-5BEE-4687-88AC-44749FE7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3" y="783675"/>
            <a:ext cx="3715268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395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3EEA-12E5-D81D-2D38-13C2AD7B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D614-251C-812B-EFFC-54BC91BD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068683" cy="562407"/>
          </a:xfrm>
        </p:spPr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Proxima Nova"/>
              </a:rPr>
              <a:t>Part V: Final Wrap-up And Closing</a:t>
            </a:r>
            <a:br>
              <a:rPr lang="en-US" sz="2400" b="1" dirty="0"/>
            </a:br>
            <a:endParaRPr lang="en-I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AB7528-187F-661A-DD6E-048852AE99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FC58A-2A6C-3E90-9D34-24CBB91A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4" y="1106905"/>
            <a:ext cx="6477904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07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8D99-3A1A-ADC3-59FD-230711C16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942262" cy="562407"/>
          </a:xfrm>
        </p:spPr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Continuing Q&amp;A – Taking Live Questions From Audience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F5857-9DEC-67E4-282B-B2F7A86306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83433-BCB3-5120-3CCA-7333E07B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72"/>
          <a:stretch>
            <a:fillRect/>
          </a:stretch>
        </p:blipFill>
        <p:spPr>
          <a:xfrm>
            <a:off x="703717" y="1295222"/>
            <a:ext cx="7942262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146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E981-D9B6-3220-B196-5A8258800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7819798" cy="562407"/>
          </a:xfrm>
        </p:spPr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Question: "Is it better to focus on one deep learning framework or learn multiple?"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D9823-BA01-722E-56BB-E41E9164D4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7AC61-8D3A-C5F2-A350-D12622CE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69"/>
          <a:stretch>
            <a:fillRect/>
          </a:stretch>
        </p:blipFill>
        <p:spPr>
          <a:xfrm>
            <a:off x="630238" y="1483071"/>
            <a:ext cx="724013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209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D9BA-644E-AF79-0396-F4B5F2AD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PyTorch vs TensorFlow – Practical Advice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1A2CE2-21FA-AC98-682E-B5F8D7CC9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15CB5-834D-4592-0DA1-EB35D91B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176"/>
          <a:stretch>
            <a:fillRect/>
          </a:stretch>
        </p:blipFill>
        <p:spPr>
          <a:xfrm>
            <a:off x="752021" y="1174712"/>
            <a:ext cx="5705929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069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562F-49CA-1C36-4077-F7E7CAB5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Advice on Framework Learning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F1380-B2FC-CFEF-E1E3-A051B885E1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D8742-B38D-34DE-1A5F-50EDE168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0" y="1208864"/>
            <a:ext cx="573485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887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52CF-6DEB-05D7-9A2A-F3FF13BB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7" y="544498"/>
            <a:ext cx="7525883" cy="562407"/>
          </a:xfrm>
        </p:spPr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Question: "How important is mathematics? Can I do research if my math is weak?"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2A800-5C6B-6D99-7D74-8DB8243F13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414B3-1E03-DE98-AA68-CE7E1680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67" y="1425930"/>
            <a:ext cx="731622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23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0A1A-101C-642F-87E5-5BBB7627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544498"/>
            <a:ext cx="6750276" cy="562407"/>
          </a:xfrm>
        </p:spPr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Essential Math for Deep Learning Research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2BC02-9C7F-1266-1074-C3C48C5AE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348B1-7ED4-B221-F0F0-BB9995AE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401"/>
          <a:stretch>
            <a:fillRect/>
          </a:stretch>
        </p:blipFill>
        <p:spPr>
          <a:xfrm>
            <a:off x="714029" y="1260605"/>
            <a:ext cx="602967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534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3471-9745-34D4-41EB-57D5E3AC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Improve Math Effectively</a:t>
            </a:r>
            <a:endParaRPr lang="en-I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65449-0103-F080-C40B-50CB91ED7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042D0-AE7C-1EE9-9167-909E78FA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81" y="1136608"/>
            <a:ext cx="554432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5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2097</Words>
  <Application>Microsoft Office PowerPoint</Application>
  <PresentationFormat>On-screen Show (16:9)</PresentationFormat>
  <Paragraphs>473</Paragraphs>
  <Slides>131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7" baseType="lpstr">
      <vt:lpstr>Proxima Nova</vt:lpstr>
      <vt:lpstr>Calibri</vt:lpstr>
      <vt:lpstr>Arial</vt:lpstr>
      <vt:lpstr>Lato</vt:lpstr>
      <vt:lpstr>Roboto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Matters for Your Research</vt:lpstr>
      <vt:lpstr>Convolutional Neural Networks – For Images</vt:lpstr>
      <vt:lpstr>Real World Example – Putting It Together</vt:lpstr>
      <vt:lpstr>MCQ 1</vt:lpstr>
      <vt:lpstr>MCQ 1 (Answer)</vt:lpstr>
      <vt:lpstr>Recurrent Neural Networks – For Sequential Data</vt:lpstr>
      <vt:lpstr>RNN Applications You Use Daily</vt:lpstr>
      <vt:lpstr>The Problem With Basic RNNs</vt:lpstr>
      <vt:lpstr>LSTM AND GRU – The Solutions</vt:lpstr>
      <vt:lpstr>Where RNNs Fit In Your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MCQ 2</vt:lpstr>
      <vt:lpstr>MCQ 2 (Answer)</vt:lpstr>
      <vt:lpstr>Introduction to Computer Vision</vt:lpstr>
      <vt:lpstr>Object Detection – The Core Problem</vt:lpstr>
      <vt:lpstr>YOLO – You Only Look Once</vt:lpstr>
      <vt:lpstr>YOLO Versions and Improvements</vt:lpstr>
      <vt:lpstr>SSD – Single Shot MultiBox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Prerequisites For Research</vt:lpstr>
      <vt:lpstr>What Mathematics You Really Need</vt:lpstr>
      <vt:lpstr>Hands-on Practice Requirements</vt:lpstr>
      <vt:lpstr>Resources For Learning And Research</vt:lpstr>
      <vt:lpstr>Building Your Research Skills</vt:lpstr>
      <vt:lpstr>MCQ 3</vt:lpstr>
      <vt:lpstr>MCQ 3 (Answer)</vt:lpstr>
      <vt:lpstr>PART II:  LIVE CODING  Link </vt:lpstr>
      <vt:lpstr>MCQ 4</vt:lpstr>
      <vt:lpstr>MCQ 4 (Answer)</vt:lpstr>
      <vt:lpstr>PowerPoint Presentation</vt:lpstr>
      <vt:lpstr>PowerPoint Presentation</vt:lpstr>
      <vt:lpstr>Breakthrough 2 - Self-supervised Learning With Contrastive Methods</vt:lpstr>
      <vt:lpstr>Breakthrough 3 - Diffusion Models For Image Generation</vt:lpstr>
      <vt:lpstr>Breakthrough 4 - Foundation Models And Zero-shot Learning</vt:lpstr>
      <vt:lpstr>How To Read Research Papers Effectively </vt:lpstr>
      <vt:lpstr>Identifying Research Gaps And Opportunities</vt:lpstr>
      <vt:lpstr>Recent Research Papers You Should Read</vt:lpstr>
      <vt:lpstr>Staying Updated With Research</vt:lpstr>
      <vt:lpstr>Understanding Research Thesis Scope</vt:lpstr>
      <vt:lpstr>Research Categories For Your Thesis</vt:lpstr>
      <vt:lpstr>Specific Thesis Ideas – Deep Learning Focus</vt:lpstr>
      <vt:lpstr>Specific Thesis Ideas – Computer Vision Focus</vt:lpstr>
      <vt:lpstr>Multimodal And Application-oriented Ideas</vt:lpstr>
      <vt:lpstr>Choosing Your Research Direction</vt:lpstr>
      <vt:lpstr>Practical Research Process &amp; Tools</vt:lpstr>
      <vt:lpstr>The Research Workflow – Seven Steps</vt:lpstr>
      <vt:lpstr>Step One – Literature Review</vt:lpstr>
      <vt:lpstr>Step Two – Problem Formulation</vt:lpstr>
      <vt:lpstr>Step Three – Dataset Selection Or Creation</vt:lpstr>
      <vt:lpstr>Step Four – Experimental Setup</vt:lpstr>
      <vt:lpstr>Step Five – Baseline Implementation</vt:lpstr>
      <vt:lpstr>Step Six – Iterative Experimentation</vt:lpstr>
      <vt:lpstr>Step Seven – Analysis And Documentation</vt:lpstr>
      <vt:lpstr>Tools And Resources You Need</vt:lpstr>
      <vt:lpstr>Time Management For Research</vt:lpstr>
      <vt:lpstr>MCQ 5</vt:lpstr>
      <vt:lpstr>MCQ 5 (Answer)</vt:lpstr>
      <vt:lpstr>Part IV: Prerequisites &amp; Resources</vt:lpstr>
      <vt:lpstr>Prerequisites &amp; Resources</vt:lpstr>
      <vt:lpstr>Essential Prerequisites – Technical Skills</vt:lpstr>
      <vt:lpstr>Category One: Programming Skills</vt:lpstr>
      <vt:lpstr>Category Two: Mathematics Fundamentals</vt:lpstr>
      <vt:lpstr>Category Three: Machine Learning Fundamentals</vt:lpstr>
      <vt:lpstr>Category Four: Deep Learning Foundations</vt:lpstr>
      <vt:lpstr>Modern Prerequisites – 2025-26 Additions</vt:lpstr>
      <vt:lpstr>Soft Skills And Research Skills</vt:lpstr>
      <vt:lpstr>Who Can Do Research In This Domain?</vt:lpstr>
      <vt:lpstr>Part V: Final Q &amp; A and Wrap-up</vt:lpstr>
      <vt:lpstr>Final Q&amp;A Session</vt:lpstr>
      <vt:lpstr>Common Questions – Anticipating Your Concerns</vt:lpstr>
      <vt:lpstr>Question One: "How do I choose between deep learning and computer vision for my thesis?"</vt:lpstr>
      <vt:lpstr>Question Two: "I don't have access to powerful GPUs. Can I still do meaningful research?"</vt:lpstr>
      <vt:lpstr>Question Three: "What if I start my thesis and realize my idea doesn't work?"</vt:lpstr>
      <vt:lpstr>MCQ 6</vt:lpstr>
      <vt:lpstr>MCQ 6(Answer)</vt:lpstr>
      <vt:lpstr>Question Four: "Should I focus on publishing a paper or just completing my thesis?"</vt:lpstr>
      <vt:lpstr>Question Five: "How important is the specific topic I choose? What if I choose the wrong thing?"</vt:lpstr>
      <vt:lpstr>Wrapping Up The Q&amp;A</vt:lpstr>
      <vt:lpstr>Part V: Final Wrap-up And Closing </vt:lpstr>
      <vt:lpstr>Continuing Q&amp;A – Taking Live Questions From Audience</vt:lpstr>
      <vt:lpstr>Question: "Is it better to focus on one deep learning framework or learn multiple?"</vt:lpstr>
      <vt:lpstr>PyTorch vs TensorFlow – Practical Advice</vt:lpstr>
      <vt:lpstr>Key Advice on Framework Learning</vt:lpstr>
      <vt:lpstr>Example Question: "How important is mathematics? Can I do research if my math is weak?"</vt:lpstr>
      <vt:lpstr>Essential Math for Deep Learning Research</vt:lpstr>
      <vt:lpstr>How to Improve Math Effectively</vt:lpstr>
      <vt:lpstr>Example Question: "What about ethical considerations in computer vision research?"</vt:lpstr>
      <vt:lpstr>Ethical Concerns in Computer Vision</vt:lpstr>
      <vt:lpstr>Environmental Impact of Deep Learning</vt:lpstr>
      <vt:lpstr>Ethics in Your Thesis</vt:lpstr>
      <vt:lpstr>Example Question: "Any final tips for someone starting their thesis journey?" </vt:lpstr>
      <vt:lpstr>Top Final Tips – Part 1</vt:lpstr>
      <vt:lpstr>Top Final Tips – Part 2</vt:lpstr>
      <vt:lpstr>Top Final Tips – Part 3</vt:lpstr>
      <vt:lpstr>Final Summary And Key Takeaways</vt:lpstr>
      <vt:lpstr>MCQ 7</vt:lpstr>
      <vt:lpstr>MCQ 7 (Answer)</vt:lpstr>
      <vt:lpstr>Part One: Deep Learning Fundamentals</vt:lpstr>
      <vt:lpstr>Part Two: Computer Vision</vt:lpstr>
      <vt:lpstr>Part Three: Research Landscape</vt:lpstr>
      <vt:lpstr>Part Four: Prerequisites and Resources</vt:lpstr>
      <vt:lpstr>The Path Forward </vt:lpstr>
      <vt:lpstr>What To Do Next – Action Plan</vt:lpstr>
      <vt:lpstr>Research Is a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Message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Jyoti Dabass</cp:lastModifiedBy>
  <cp:revision>54</cp:revision>
  <dcterms:modified xsi:type="dcterms:W3CDTF">2026-01-30T18:04:53Z</dcterms:modified>
</cp:coreProperties>
</file>